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659" r:id="rId3"/>
    <p:sldId id="663" r:id="rId4"/>
    <p:sldId id="662" r:id="rId5"/>
    <p:sldId id="660" r:id="rId6"/>
    <p:sldId id="661" r:id="rId7"/>
    <p:sldId id="259" r:id="rId8"/>
    <p:sldId id="261" r:id="rId9"/>
    <p:sldId id="664" r:id="rId10"/>
    <p:sldId id="665" r:id="rId11"/>
    <p:sldId id="666" r:id="rId12"/>
    <p:sldId id="263" r:id="rId13"/>
    <p:sldId id="265" r:id="rId14"/>
    <p:sldId id="266" r:id="rId15"/>
    <p:sldId id="273" r:id="rId16"/>
    <p:sldId id="274" r:id="rId17"/>
    <p:sldId id="644" r:id="rId18"/>
    <p:sldId id="556" r:id="rId19"/>
  </p:sldIdLst>
  <p:sldSz cx="12192000" cy="6858000"/>
  <p:notesSz cx="6858000" cy="9144000"/>
  <p:defaultTex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吳恩賜" initials="" lastIdx="1" clrIdx="0"/>
  <p:cmAuthor id="2" name="Joshua Goh" initials="" lastIdx="13" clrIdx="1"/>
  <p:cmAuthor id="3" name="賴彥伶"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0432FF"/>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84"/>
    <p:restoredTop sz="96405"/>
  </p:normalViewPr>
  <p:slideViewPr>
    <p:cSldViewPr snapToGrid="0" snapToObjects="1">
      <p:cViewPr varScale="1">
        <p:scale>
          <a:sx n="127" d="100"/>
          <a:sy n="127" d="100"/>
        </p:scale>
        <p:origin x="424" y="17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8675BE-4285-124B-A5EE-B6F3ACD8A026}" type="datetimeFigureOut">
              <a:rPr lang="en-TW" smtClean="0"/>
              <a:t>2022/7/13</a:t>
            </a:fld>
            <a:endParaRPr lang="en-T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075C4A-9F16-BC41-847A-B17536F16203}" type="slidenum">
              <a:rPr lang="en-TW" smtClean="0"/>
              <a:t>‹#›</a:t>
            </a:fld>
            <a:endParaRPr lang="en-TW"/>
          </a:p>
        </p:txBody>
      </p:sp>
    </p:spTree>
    <p:extLst>
      <p:ext uri="{BB962C8B-B14F-4D97-AF65-F5344CB8AC3E}">
        <p14:creationId xmlns:p14="http://schemas.microsoft.com/office/powerpoint/2010/main" val="4175451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2c5b13e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2c5b13e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973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cae57c0838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cae57c0838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We first come up with this social preference structure.</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The numbers represents the degree of favoring this agent. Which means, in this example, agent E scored 10 points in agent S’s ranking, while agent F only scored 2 points in agent S’s ranking.</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Imagine in a real interaction scene. If we meet someone we like, no matter virtually or physically, we may get closer to each other.</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So in this case, if S, E and F is in the same space, S will probably approach E rather than approaching F.</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05737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cae57c0838_0_1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cae57c0838_0_1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Besides simulation data, we also conduct human experiment in a similar format.</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In this experiment, we ask participants to play social games to record their behavior.</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In the beginning of the game, we ask participants to fill up a modified Social support questionnaire based on the four agents the participant choose.</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After constructing their social network structure, we ask them to play the social game based on this preference settings.</a:t>
            </a:r>
            <a:endParaRPr sz="1400">
              <a:solidFill>
                <a:schemeClr val="dk1"/>
              </a:solidFill>
            </a:endParaRPr>
          </a:p>
          <a:p>
            <a:pPr marL="0" lvl="0" indent="596900" algn="l" rtl="0">
              <a:lnSpc>
                <a:spcPct val="115000"/>
              </a:lnSpc>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af8e1d4bf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af8e1d4bf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In our human data training results, the left column represents the ground-truth of social preference structure generated from the social support questionnaire and the right column represents ToMnet’s training results, while each row means a different training set. </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Same as the previous result:</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The dark blue refers to the favorite agent S tends to approach, and the light blue refers to the least favorite agent, *note that in human data we’ve got ties in several social preference sets.</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With the same methods quantifying simulation training results, we find ToMnet able to learn the social preferences embedded in the training sets.</a:t>
            </a:r>
            <a:endParaRPr sz="1400">
              <a:solidFill>
                <a:schemeClr val="dk1"/>
              </a:solidFill>
            </a:endParaRPr>
          </a:p>
          <a:p>
            <a:pPr marL="0" lvl="0" indent="596900" algn="l" rtl="0">
              <a:lnSpc>
                <a:spcPct val="115000"/>
              </a:lnSpc>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ae57c0838_0_1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ae57c0838_0_1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sz="1400">
                <a:solidFill>
                  <a:schemeClr val="dk1"/>
                </a:solidFill>
              </a:rPr>
              <a:t>The left was the previous social preference structure settings. In this structure we could tell S preference to others (C,D,E,F)</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But lacking of the information of other agent’s preference to each other.</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However this is not the way how human hold social preferences, so we come up with a new social preference structure.</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Here, the positive numbers stands for the like degree and the negative numbers stands for the dislike degree. </a:t>
            </a:r>
            <a:r>
              <a:rPr lang="zh-TW" sz="1400"/>
              <a:t>This bi-directional social preference structure re</a:t>
            </a:r>
            <a:r>
              <a:rPr lang="zh-TW" sz="1400">
                <a:solidFill>
                  <a:schemeClr val="dk1"/>
                </a:solidFill>
              </a:rPr>
              <a:t>mains more realistic.</a:t>
            </a:r>
            <a:endParaRPr sz="1400">
              <a:solidFill>
                <a:schemeClr val="dk1"/>
              </a:solidFill>
            </a:endParaRPr>
          </a:p>
          <a:p>
            <a:pPr marL="0" lvl="0" indent="3022600" algn="l" rtl="0">
              <a:lnSpc>
                <a:spcPct val="115000"/>
              </a:lnSpc>
              <a:spcBef>
                <a:spcPts val="0"/>
              </a:spcBef>
              <a:spcAft>
                <a:spcPts val="0"/>
              </a:spcAft>
              <a:buNone/>
            </a:pPr>
            <a:endParaRPr sz="3000">
              <a:solidFill>
                <a:schemeClr val="dk1"/>
              </a:solidFill>
            </a:endParaRPr>
          </a:p>
          <a:p>
            <a:pPr marL="0" lvl="0" indent="0" algn="l" rtl="0">
              <a:lnSpc>
                <a:spcPct val="115000"/>
              </a:lnSpc>
              <a:spcBef>
                <a:spcPts val="0"/>
              </a:spcBef>
              <a:spcAft>
                <a:spcPts val="0"/>
              </a:spcAft>
              <a:buNone/>
            </a:pPr>
            <a:endParaRPr sz="1150">
              <a:solidFill>
                <a:schemeClr val="dk1"/>
              </a:solidFill>
            </a:endParaRPr>
          </a:p>
          <a:p>
            <a:pPr marL="0" lvl="0" indent="0" algn="l" rtl="0">
              <a:lnSpc>
                <a:spcPct val="115000"/>
              </a:lnSpc>
              <a:spcBef>
                <a:spcPts val="0"/>
              </a:spcBef>
              <a:spcAft>
                <a:spcPts val="0"/>
              </a:spcAft>
              <a:buNone/>
            </a:pPr>
            <a:endParaRPr sz="1150">
              <a:solidFill>
                <a:schemeClr val="dk1"/>
              </a:solidFill>
            </a:endParaRPr>
          </a:p>
          <a:p>
            <a:pPr marL="0" lvl="0" indent="3022600" algn="l" rtl="0">
              <a:lnSpc>
                <a:spcPct val="115000"/>
              </a:lnSpc>
              <a:spcBef>
                <a:spcPts val="0"/>
              </a:spcBef>
              <a:spcAft>
                <a:spcPts val="0"/>
              </a:spcAft>
              <a:buNone/>
            </a:pPr>
            <a:endParaRPr sz="3000">
              <a:solidFill>
                <a:schemeClr val="dk1"/>
              </a:solidFill>
            </a:endParaRPr>
          </a:p>
          <a:p>
            <a:pPr marL="0" lvl="0" indent="596900" algn="l" rtl="0">
              <a:lnSpc>
                <a:spcPct val="115000"/>
              </a:lnSpc>
              <a:spcBef>
                <a:spcPts val="0"/>
              </a:spcBef>
              <a:spcAft>
                <a:spcPts val="0"/>
              </a:spcAft>
              <a:buClr>
                <a:schemeClr val="dk1"/>
              </a:buClr>
              <a:buSzPts val="1100"/>
              <a:buFont typeface="Arial"/>
              <a:buNone/>
            </a:pPr>
            <a:endParaRPr sz="1150">
              <a:solidFill>
                <a:schemeClr val="dk1"/>
              </a:solidFill>
            </a:endParaRPr>
          </a:p>
          <a:p>
            <a:pPr marL="0" lvl="0" indent="596900" algn="l" rtl="0">
              <a:lnSpc>
                <a:spcPct val="115000"/>
              </a:lnSpc>
              <a:spcBef>
                <a:spcPts val="0"/>
              </a:spcBef>
              <a:spcAft>
                <a:spcPts val="0"/>
              </a:spcAft>
              <a:buClr>
                <a:schemeClr val="dk1"/>
              </a:buClr>
              <a:buSzPts val="1100"/>
              <a:buFont typeface="Arial"/>
              <a:buNone/>
            </a:pPr>
            <a:r>
              <a:rPr lang="zh-TW" sz="1150">
                <a:solidFill>
                  <a:schemeClr val="dk1"/>
                </a:solidFill>
              </a:rPr>
              <a:t>The positive numbers stands for the like degree and the negative numbers stands for the dislike degree.</a:t>
            </a:r>
            <a:endParaRPr sz="1150">
              <a:solidFill>
                <a:schemeClr val="dk1"/>
              </a:solidFill>
            </a:endParaRPr>
          </a:p>
          <a:p>
            <a:pPr marL="0" lvl="0" indent="596900" algn="l" rtl="0">
              <a:lnSpc>
                <a:spcPct val="115000"/>
              </a:lnSpc>
              <a:spcBef>
                <a:spcPts val="0"/>
              </a:spcBef>
              <a:spcAft>
                <a:spcPts val="0"/>
              </a:spcAft>
              <a:buClr>
                <a:schemeClr val="dk1"/>
              </a:buClr>
              <a:buSzPts val="1100"/>
              <a:buFont typeface="Arial"/>
              <a:buNone/>
            </a:pPr>
            <a:endParaRPr sz="3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caeba6504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caeba6504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400"/>
              <a:t>The card game will divide participants into two groups. </a:t>
            </a:r>
            <a:endParaRPr sz="1400"/>
          </a:p>
          <a:p>
            <a:pPr marL="0" lvl="0" indent="0" algn="l" rtl="0">
              <a:spcBef>
                <a:spcPts val="0"/>
              </a:spcBef>
              <a:spcAft>
                <a:spcPts val="0"/>
              </a:spcAft>
              <a:buNone/>
            </a:pPr>
            <a:r>
              <a:rPr lang="zh-TW" sz="1400"/>
              <a:t>Shown in the social structure, the red highlighted characters are the bad guys. </a:t>
            </a:r>
            <a:endParaRPr sz="1400"/>
          </a:p>
          <a:p>
            <a:pPr marL="0" lvl="0" indent="0" algn="l" rtl="0">
              <a:spcBef>
                <a:spcPts val="0"/>
              </a:spcBef>
              <a:spcAft>
                <a:spcPts val="0"/>
              </a:spcAft>
              <a:buClr>
                <a:schemeClr val="dk1"/>
              </a:buClr>
              <a:buSzPts val="1100"/>
              <a:buFont typeface="Arial"/>
              <a:buNone/>
            </a:pPr>
            <a:r>
              <a:rPr lang="zh-TW" sz="1400"/>
              <a:t>While the blue highlighted are the good guys.</a:t>
            </a:r>
            <a:endParaRPr sz="1400"/>
          </a:p>
          <a:p>
            <a:pPr marL="0" lvl="0" indent="0" algn="l" rtl="0">
              <a:spcBef>
                <a:spcPts val="0"/>
              </a:spcBef>
              <a:spcAft>
                <a:spcPts val="0"/>
              </a:spcAft>
              <a:buClr>
                <a:schemeClr val="dk1"/>
              </a:buClr>
              <a:buSzPts val="1100"/>
              <a:buFont typeface="Arial"/>
              <a:buNone/>
            </a:pPr>
            <a:r>
              <a:rPr lang="zh-TW" sz="1400"/>
              <a:t>Most participants don’t know others identity in the beginning.</a:t>
            </a:r>
            <a:endParaRPr sz="1400"/>
          </a:p>
          <a:p>
            <a:pPr marL="0" lvl="0" indent="0" algn="l" rtl="0">
              <a:spcBef>
                <a:spcPts val="0"/>
              </a:spcBef>
              <a:spcAft>
                <a:spcPts val="0"/>
              </a:spcAft>
              <a:buNone/>
            </a:pPr>
            <a:r>
              <a:rPr lang="zh-TW" sz="1400"/>
              <a:t>But participants would come up with a guessed social structure by observing others behavior and statements during the game.</a:t>
            </a:r>
            <a:endParaRPr sz="1400"/>
          </a:p>
          <a:p>
            <a:pPr marL="0" lvl="0" indent="0" algn="l" rtl="0">
              <a:spcBef>
                <a:spcPts val="0"/>
              </a:spcBef>
              <a:spcAft>
                <a:spcPts val="0"/>
              </a:spcAft>
              <a:buNone/>
            </a:pPr>
            <a:r>
              <a:rPr lang="zh-TW" sz="1400"/>
              <a:t>To collect participants forming their social preference structure, we collect the following behaviour during the card game.</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aeba6504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aeba6504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400"/>
              <a:t>This is the Top-view of the game setting. We could see participants wearing helmets with marks on top of it. This is to help us analyze the head yaw angle. </a:t>
            </a:r>
            <a:endParaRPr sz="1400"/>
          </a:p>
          <a:p>
            <a:pPr marL="0" lvl="0" indent="0" algn="l" rtl="0">
              <a:spcBef>
                <a:spcPts val="0"/>
              </a:spcBef>
              <a:spcAft>
                <a:spcPts val="0"/>
              </a:spcAft>
              <a:buNone/>
            </a:pPr>
            <a:r>
              <a:rPr lang="zh-TW" sz="1400"/>
              <a:t>We use this as an indicator of participants looking at each other’s time interval. </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2c5b13e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2c5b13e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227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94400b7bd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94400b7bd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98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2c5b13e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2c5b13e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944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2c5b13e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2c5b13e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09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2c5b13e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2c5b13e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463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2c5b13e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2c5b13e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262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cae57c0838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cae57c0838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We first come up with this social preference structure.</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The numbers represents the degree of favoring this agent. Which means, in this example, agent E scored 10 points in agent S’s ranking, while agent F only scored 2 points in agent S’s ranking.</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Imagine in a real interaction scene. If we meet someone we like, no matter virtually or physically, we may get closer to each other.</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So in this case, if S, E and F is in the same space, S will probably approach E rather than approaching F.</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af8e1d4b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af8e1d4b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sz="1400">
                <a:solidFill>
                  <a:schemeClr val="dk1"/>
                </a:solidFill>
              </a:rPr>
              <a:t>The previous maze is one of our input simulation data, we generate total 10 thousand different mazes with the same set of social preference settings to train ToMnet.</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(left)</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After generating the simulation data set, we input the maze and the final goal together into ToMnet.</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Note that without telling ToMnet the true social preference ranking, we trained Tomnet with mazes that represents these social preferences.</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(right)</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The structure showed in the right is a brief intro of ToMnet’s structure.</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First, the input maze and the goal is fed into the char net. This char net arranges the input information, in other words, ToMnet is learning about what has just happened in this maze. This char net has two parts. The blue one is a kind of CNN, which digests the spatial information input. While the orange one is LSTM, this imports the temporal information, which is the movements of S by time.</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(pred)</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Then, after generating a summarize output from char net, the output will be fed into pred net. Pred net inputs another maze without the true goal. Together with the summarize output from the char net and the new maze, the Pred net outputs the predicted goal of the new maze. This output shows ToMnet’s thoughts about the recent social preference status.</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This is the main structure of ToMnet.</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cae57c0838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cae57c0838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We first come up with this social preference structure.</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The numbers represents the degree of favoring this agent. Which means, in this example, agent E scored 10 points in agent S’s ranking, while agent F only scored 2 points in agent S’s ranking.</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Imagine in a real interaction scene. If we meet someone we like, no matter virtually or physically, we may get closer to each other.</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So in this case, if S, E and F is in the same space, S will probably approach E rather than approaching F.</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772675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af8e1d4b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af8e1d4b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sz="1400">
                <a:solidFill>
                  <a:schemeClr val="dk1"/>
                </a:solidFill>
              </a:rPr>
              <a:t>The previous maze is one of our input simulation data, we generate total 10 thousand different mazes with the same set of social preference settings to train ToMnet.</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(left)</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After generating the simulation data set, we input the maze and the final goal together into ToMnet.</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Note that without telling ToMnet the true social preference ranking, we trained Tomnet with mazes that represents these social preferences.</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(right)</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The structure showed in the right is a brief intro of ToMnet’s structure.</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First, the input maze and the goal is fed into the char net. This char net arranges the input information, in other words, ToMnet is learning about what has just happened in this maze. This char net has two parts. The blue one is a kind of CNN, which digests the spatial information input. While the orange one is LSTM, this imports the temporal information, which is the movements of S by time.</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(pred)</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400">
                <a:solidFill>
                  <a:schemeClr val="dk1"/>
                </a:solidFill>
              </a:rPr>
              <a:t>Then, after generating a summarize output from char net, the output will be fed into pred net. Pred net inputs another maze without the true goal. Together with the summarize output from the char net and the new maze, the Pred net outputs the predicted goal of the new maze. This output shows ToMnet’s thoughts about the recent social preference status.</a:t>
            </a:r>
            <a:endParaRPr sz="1400">
              <a:solidFill>
                <a:schemeClr val="dk1"/>
              </a:solidFill>
            </a:endParaRPr>
          </a:p>
          <a:p>
            <a:pPr marL="0" lvl="0" indent="0" algn="l" rtl="0">
              <a:lnSpc>
                <a:spcPct val="115000"/>
              </a:lnSpc>
              <a:spcBef>
                <a:spcPts val="0"/>
              </a:spcBef>
              <a:spcAft>
                <a:spcPts val="0"/>
              </a:spcAft>
              <a:buNone/>
            </a:pPr>
            <a:r>
              <a:rPr lang="zh-TW" sz="1400">
                <a:solidFill>
                  <a:schemeClr val="dk1"/>
                </a:solidFill>
              </a:rPr>
              <a:t>This is the main structure of ToMnet.</a:t>
            </a:r>
            <a:endParaRPr sz="1400"/>
          </a:p>
        </p:txBody>
      </p:sp>
    </p:spTree>
    <p:extLst>
      <p:ext uri="{BB962C8B-B14F-4D97-AF65-F5344CB8AC3E}">
        <p14:creationId xmlns:p14="http://schemas.microsoft.com/office/powerpoint/2010/main" val="854831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7DC9-5DE0-244F-BA4D-5598AC620A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W"/>
          </a:p>
        </p:txBody>
      </p:sp>
      <p:sp>
        <p:nvSpPr>
          <p:cNvPr id="3" name="Subtitle 2">
            <a:extLst>
              <a:ext uri="{FF2B5EF4-FFF2-40B4-BE49-F238E27FC236}">
                <a16:creationId xmlns:a16="http://schemas.microsoft.com/office/drawing/2014/main" id="{A85291F8-1DB9-D445-BF0B-FB3AA8AB6A1C}"/>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TW"/>
          </a:p>
        </p:txBody>
      </p:sp>
      <p:sp>
        <p:nvSpPr>
          <p:cNvPr id="4" name="Date Placeholder 3">
            <a:extLst>
              <a:ext uri="{FF2B5EF4-FFF2-40B4-BE49-F238E27FC236}">
                <a16:creationId xmlns:a16="http://schemas.microsoft.com/office/drawing/2014/main" id="{466070F1-3514-FE46-AF5F-45D476BD1FB5}"/>
              </a:ext>
            </a:extLst>
          </p:cNvPr>
          <p:cNvSpPr>
            <a:spLocks noGrp="1"/>
          </p:cNvSpPr>
          <p:nvPr>
            <p:ph type="dt" sz="half" idx="10"/>
          </p:nvPr>
        </p:nvSpPr>
        <p:spPr/>
        <p:txBody>
          <a:bodyPr/>
          <a:lstStyle/>
          <a:p>
            <a:fld id="{00032D14-6671-194C-BD2F-515FC38BCF99}" type="datetimeFigureOut">
              <a:rPr lang="en-TW" smtClean="0"/>
              <a:t>2022/7/13</a:t>
            </a:fld>
            <a:endParaRPr lang="en-TW"/>
          </a:p>
        </p:txBody>
      </p:sp>
      <p:sp>
        <p:nvSpPr>
          <p:cNvPr id="5" name="Footer Placeholder 4">
            <a:extLst>
              <a:ext uri="{FF2B5EF4-FFF2-40B4-BE49-F238E27FC236}">
                <a16:creationId xmlns:a16="http://schemas.microsoft.com/office/drawing/2014/main" id="{80D79E46-0155-5D4F-B687-B4A216B5A483}"/>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C581C941-AA58-7D44-90AC-66308BE6EF90}"/>
              </a:ext>
            </a:extLst>
          </p:cNvPr>
          <p:cNvSpPr>
            <a:spLocks noGrp="1"/>
          </p:cNvSpPr>
          <p:nvPr>
            <p:ph type="sldNum" sz="quarter" idx="12"/>
          </p:nvPr>
        </p:nvSpPr>
        <p:spPr/>
        <p:txBody>
          <a:bodyPr/>
          <a:lstStyle/>
          <a:p>
            <a:fld id="{2F6AB323-CDAA-7440-AEDF-D96B0A41A646}" type="slidenum">
              <a:rPr lang="en-TW" smtClean="0"/>
              <a:t>‹#›</a:t>
            </a:fld>
            <a:endParaRPr lang="en-TW"/>
          </a:p>
        </p:txBody>
      </p:sp>
    </p:spTree>
    <p:extLst>
      <p:ext uri="{BB962C8B-B14F-4D97-AF65-F5344CB8AC3E}">
        <p14:creationId xmlns:p14="http://schemas.microsoft.com/office/powerpoint/2010/main" val="1676611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99ACF-4240-8147-B3B2-2FEE9C211499}"/>
              </a:ext>
            </a:extLst>
          </p:cNvPr>
          <p:cNvSpPr>
            <a:spLocks noGrp="1"/>
          </p:cNvSpPr>
          <p:nvPr>
            <p:ph type="title"/>
          </p:nvPr>
        </p:nvSpPr>
        <p:spPr/>
        <p:txBody>
          <a:bodyPr/>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A957A447-E890-E14B-B8C6-123B97D72A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400D3282-5F4C-2746-B567-C4CBB6B59115}"/>
              </a:ext>
            </a:extLst>
          </p:cNvPr>
          <p:cNvSpPr>
            <a:spLocks noGrp="1"/>
          </p:cNvSpPr>
          <p:nvPr>
            <p:ph type="dt" sz="half" idx="10"/>
          </p:nvPr>
        </p:nvSpPr>
        <p:spPr/>
        <p:txBody>
          <a:bodyPr/>
          <a:lstStyle/>
          <a:p>
            <a:fld id="{00032D14-6671-194C-BD2F-515FC38BCF99}" type="datetimeFigureOut">
              <a:rPr lang="en-TW" smtClean="0"/>
              <a:t>2022/7/13</a:t>
            </a:fld>
            <a:endParaRPr lang="en-TW"/>
          </a:p>
        </p:txBody>
      </p:sp>
      <p:sp>
        <p:nvSpPr>
          <p:cNvPr id="5" name="Footer Placeholder 4">
            <a:extLst>
              <a:ext uri="{FF2B5EF4-FFF2-40B4-BE49-F238E27FC236}">
                <a16:creationId xmlns:a16="http://schemas.microsoft.com/office/drawing/2014/main" id="{54264D4E-EDAF-C440-BD9C-44AF6C48CDBC}"/>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8447A37B-70E9-044D-88AD-AE57C12E2143}"/>
              </a:ext>
            </a:extLst>
          </p:cNvPr>
          <p:cNvSpPr>
            <a:spLocks noGrp="1"/>
          </p:cNvSpPr>
          <p:nvPr>
            <p:ph type="sldNum" sz="quarter" idx="12"/>
          </p:nvPr>
        </p:nvSpPr>
        <p:spPr/>
        <p:txBody>
          <a:bodyPr/>
          <a:lstStyle/>
          <a:p>
            <a:fld id="{2F6AB323-CDAA-7440-AEDF-D96B0A41A646}" type="slidenum">
              <a:rPr lang="en-TW" smtClean="0"/>
              <a:t>‹#›</a:t>
            </a:fld>
            <a:endParaRPr lang="en-TW"/>
          </a:p>
        </p:txBody>
      </p:sp>
    </p:spTree>
    <p:extLst>
      <p:ext uri="{BB962C8B-B14F-4D97-AF65-F5344CB8AC3E}">
        <p14:creationId xmlns:p14="http://schemas.microsoft.com/office/powerpoint/2010/main" val="8984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A5431B-5C55-C549-B78A-F59DB40C59AB}"/>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D275C04F-1C85-2146-87C7-56AF11D66190}"/>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581179C4-42A6-6147-A5EE-82A6A91CA957}"/>
              </a:ext>
            </a:extLst>
          </p:cNvPr>
          <p:cNvSpPr>
            <a:spLocks noGrp="1"/>
          </p:cNvSpPr>
          <p:nvPr>
            <p:ph type="dt" sz="half" idx="10"/>
          </p:nvPr>
        </p:nvSpPr>
        <p:spPr/>
        <p:txBody>
          <a:bodyPr/>
          <a:lstStyle/>
          <a:p>
            <a:fld id="{00032D14-6671-194C-BD2F-515FC38BCF99}" type="datetimeFigureOut">
              <a:rPr lang="en-TW" smtClean="0"/>
              <a:t>2022/7/13</a:t>
            </a:fld>
            <a:endParaRPr lang="en-TW"/>
          </a:p>
        </p:txBody>
      </p:sp>
      <p:sp>
        <p:nvSpPr>
          <p:cNvPr id="5" name="Footer Placeholder 4">
            <a:extLst>
              <a:ext uri="{FF2B5EF4-FFF2-40B4-BE49-F238E27FC236}">
                <a16:creationId xmlns:a16="http://schemas.microsoft.com/office/drawing/2014/main" id="{C74FDC91-5EE2-7F42-A5CC-5A82D2A5410B}"/>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AC44F801-D261-514E-AD96-D1FD7F413B20}"/>
              </a:ext>
            </a:extLst>
          </p:cNvPr>
          <p:cNvSpPr>
            <a:spLocks noGrp="1"/>
          </p:cNvSpPr>
          <p:nvPr>
            <p:ph type="sldNum" sz="quarter" idx="12"/>
          </p:nvPr>
        </p:nvSpPr>
        <p:spPr/>
        <p:txBody>
          <a:bodyPr/>
          <a:lstStyle/>
          <a:p>
            <a:fld id="{2F6AB323-CDAA-7440-AEDF-D96B0A41A646}" type="slidenum">
              <a:rPr lang="en-TW" smtClean="0"/>
              <a:t>‹#›</a:t>
            </a:fld>
            <a:endParaRPr lang="en-TW"/>
          </a:p>
        </p:txBody>
      </p:sp>
    </p:spTree>
    <p:extLst>
      <p:ext uri="{BB962C8B-B14F-4D97-AF65-F5344CB8AC3E}">
        <p14:creationId xmlns:p14="http://schemas.microsoft.com/office/powerpoint/2010/main" val="2377805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70" lvl="0" indent="-457178">
              <a:spcBef>
                <a:spcPts val="0"/>
              </a:spcBef>
              <a:spcAft>
                <a:spcPts val="0"/>
              </a:spcAft>
              <a:buSzPts val="1800"/>
              <a:buChar char="●"/>
              <a:defRPr/>
            </a:lvl1pPr>
            <a:lvl2pPr marL="1219140" lvl="1" indent="-423312">
              <a:spcBef>
                <a:spcPts val="2133"/>
              </a:spcBef>
              <a:spcAft>
                <a:spcPts val="0"/>
              </a:spcAft>
              <a:buSzPts val="1400"/>
              <a:buChar char="○"/>
              <a:defRPr/>
            </a:lvl2pPr>
            <a:lvl3pPr marL="1828709" lvl="2" indent="-423312">
              <a:spcBef>
                <a:spcPts val="2133"/>
              </a:spcBef>
              <a:spcAft>
                <a:spcPts val="0"/>
              </a:spcAft>
              <a:buSzPts val="1400"/>
              <a:buChar char="■"/>
              <a:defRPr/>
            </a:lvl3pPr>
            <a:lvl4pPr marL="2438278" lvl="3" indent="-423312">
              <a:spcBef>
                <a:spcPts val="2133"/>
              </a:spcBef>
              <a:spcAft>
                <a:spcPts val="0"/>
              </a:spcAft>
              <a:buSzPts val="1400"/>
              <a:buChar char="●"/>
              <a:defRPr/>
            </a:lvl4pPr>
            <a:lvl5pPr marL="3047848" lvl="4" indent="-423312">
              <a:spcBef>
                <a:spcPts val="2133"/>
              </a:spcBef>
              <a:spcAft>
                <a:spcPts val="0"/>
              </a:spcAft>
              <a:buSzPts val="1400"/>
              <a:buChar char="○"/>
              <a:defRPr/>
            </a:lvl5pPr>
            <a:lvl6pPr marL="3657418" lvl="5" indent="-423312">
              <a:spcBef>
                <a:spcPts val="2133"/>
              </a:spcBef>
              <a:spcAft>
                <a:spcPts val="0"/>
              </a:spcAft>
              <a:buSzPts val="1400"/>
              <a:buChar char="■"/>
              <a:defRPr/>
            </a:lvl6pPr>
            <a:lvl7pPr marL="4266987" lvl="6" indent="-423312">
              <a:spcBef>
                <a:spcPts val="2133"/>
              </a:spcBef>
              <a:spcAft>
                <a:spcPts val="0"/>
              </a:spcAft>
              <a:buSzPts val="1400"/>
              <a:buChar char="●"/>
              <a:defRPr/>
            </a:lvl7pPr>
            <a:lvl8pPr marL="4876557" lvl="7" indent="-423312">
              <a:spcBef>
                <a:spcPts val="2133"/>
              </a:spcBef>
              <a:spcAft>
                <a:spcPts val="0"/>
              </a:spcAft>
              <a:buSzPts val="1400"/>
              <a:buChar char="○"/>
              <a:defRPr/>
            </a:lvl8pPr>
            <a:lvl9pPr marL="5486126" lvl="8" indent="-423312">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5269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BE49D-0FEC-D14F-B4D6-B66A1ADFE672}"/>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80C00631-0CD8-AB4C-9724-395113D4CB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2173F83E-9037-3E41-BE96-DB8BE8485899}"/>
              </a:ext>
            </a:extLst>
          </p:cNvPr>
          <p:cNvSpPr>
            <a:spLocks noGrp="1"/>
          </p:cNvSpPr>
          <p:nvPr>
            <p:ph type="dt" sz="half" idx="10"/>
          </p:nvPr>
        </p:nvSpPr>
        <p:spPr/>
        <p:txBody>
          <a:bodyPr/>
          <a:lstStyle/>
          <a:p>
            <a:fld id="{00032D14-6671-194C-BD2F-515FC38BCF99}" type="datetimeFigureOut">
              <a:rPr lang="en-TW" smtClean="0"/>
              <a:t>2022/7/13</a:t>
            </a:fld>
            <a:endParaRPr lang="en-TW"/>
          </a:p>
        </p:txBody>
      </p:sp>
      <p:sp>
        <p:nvSpPr>
          <p:cNvPr id="5" name="Footer Placeholder 4">
            <a:extLst>
              <a:ext uri="{FF2B5EF4-FFF2-40B4-BE49-F238E27FC236}">
                <a16:creationId xmlns:a16="http://schemas.microsoft.com/office/drawing/2014/main" id="{9A6FD167-7EFF-7740-90E7-0727CAF050A9}"/>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9E66A5A8-1082-3A43-A56F-4BAE0AF02CE0}"/>
              </a:ext>
            </a:extLst>
          </p:cNvPr>
          <p:cNvSpPr>
            <a:spLocks noGrp="1"/>
          </p:cNvSpPr>
          <p:nvPr>
            <p:ph type="sldNum" sz="quarter" idx="12"/>
          </p:nvPr>
        </p:nvSpPr>
        <p:spPr/>
        <p:txBody>
          <a:bodyPr/>
          <a:lstStyle/>
          <a:p>
            <a:fld id="{2F6AB323-CDAA-7440-AEDF-D96B0A41A646}" type="slidenum">
              <a:rPr lang="en-TW" smtClean="0"/>
              <a:t>‹#›</a:t>
            </a:fld>
            <a:endParaRPr lang="en-TW"/>
          </a:p>
        </p:txBody>
      </p:sp>
    </p:spTree>
    <p:extLst>
      <p:ext uri="{BB962C8B-B14F-4D97-AF65-F5344CB8AC3E}">
        <p14:creationId xmlns:p14="http://schemas.microsoft.com/office/powerpoint/2010/main" val="3559570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3BD24-F5AC-8943-8817-D4302EF59989}"/>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TW"/>
          </a:p>
        </p:txBody>
      </p:sp>
      <p:sp>
        <p:nvSpPr>
          <p:cNvPr id="3" name="Text Placeholder 2">
            <a:extLst>
              <a:ext uri="{FF2B5EF4-FFF2-40B4-BE49-F238E27FC236}">
                <a16:creationId xmlns:a16="http://schemas.microsoft.com/office/drawing/2014/main" id="{9A5C414E-42B2-3248-B3CE-A3BD5CECDC17}"/>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7A543A-1177-364A-B8EC-C242555628C7}"/>
              </a:ext>
            </a:extLst>
          </p:cNvPr>
          <p:cNvSpPr>
            <a:spLocks noGrp="1"/>
          </p:cNvSpPr>
          <p:nvPr>
            <p:ph type="dt" sz="half" idx="10"/>
          </p:nvPr>
        </p:nvSpPr>
        <p:spPr/>
        <p:txBody>
          <a:bodyPr/>
          <a:lstStyle/>
          <a:p>
            <a:fld id="{00032D14-6671-194C-BD2F-515FC38BCF99}" type="datetimeFigureOut">
              <a:rPr lang="en-TW" smtClean="0"/>
              <a:t>2022/7/13</a:t>
            </a:fld>
            <a:endParaRPr lang="en-TW"/>
          </a:p>
        </p:txBody>
      </p:sp>
      <p:sp>
        <p:nvSpPr>
          <p:cNvPr id="5" name="Footer Placeholder 4">
            <a:extLst>
              <a:ext uri="{FF2B5EF4-FFF2-40B4-BE49-F238E27FC236}">
                <a16:creationId xmlns:a16="http://schemas.microsoft.com/office/drawing/2014/main" id="{A900B0ED-A962-B942-B4C2-F9744BA0E938}"/>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A47B1A96-1D64-D745-880D-F3618086E4D1}"/>
              </a:ext>
            </a:extLst>
          </p:cNvPr>
          <p:cNvSpPr>
            <a:spLocks noGrp="1"/>
          </p:cNvSpPr>
          <p:nvPr>
            <p:ph type="sldNum" sz="quarter" idx="12"/>
          </p:nvPr>
        </p:nvSpPr>
        <p:spPr/>
        <p:txBody>
          <a:bodyPr/>
          <a:lstStyle/>
          <a:p>
            <a:fld id="{2F6AB323-CDAA-7440-AEDF-D96B0A41A646}" type="slidenum">
              <a:rPr lang="en-TW" smtClean="0"/>
              <a:t>‹#›</a:t>
            </a:fld>
            <a:endParaRPr lang="en-TW"/>
          </a:p>
        </p:txBody>
      </p:sp>
    </p:spTree>
    <p:extLst>
      <p:ext uri="{BB962C8B-B14F-4D97-AF65-F5344CB8AC3E}">
        <p14:creationId xmlns:p14="http://schemas.microsoft.com/office/powerpoint/2010/main" val="1886202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EF801-CF9C-5A40-8DB7-A93CD3FAE83C}"/>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B1D4522E-2625-CD4B-9061-740CC484EF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D6EDF461-4A18-F14B-A996-A4ECB0EBAB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Date Placeholder 4">
            <a:extLst>
              <a:ext uri="{FF2B5EF4-FFF2-40B4-BE49-F238E27FC236}">
                <a16:creationId xmlns:a16="http://schemas.microsoft.com/office/drawing/2014/main" id="{2A3F79B6-8315-9944-8A72-9C601D8C181E}"/>
              </a:ext>
            </a:extLst>
          </p:cNvPr>
          <p:cNvSpPr>
            <a:spLocks noGrp="1"/>
          </p:cNvSpPr>
          <p:nvPr>
            <p:ph type="dt" sz="half" idx="10"/>
          </p:nvPr>
        </p:nvSpPr>
        <p:spPr/>
        <p:txBody>
          <a:bodyPr/>
          <a:lstStyle/>
          <a:p>
            <a:fld id="{00032D14-6671-194C-BD2F-515FC38BCF99}" type="datetimeFigureOut">
              <a:rPr lang="en-TW" smtClean="0"/>
              <a:t>2022/7/13</a:t>
            </a:fld>
            <a:endParaRPr lang="en-TW"/>
          </a:p>
        </p:txBody>
      </p:sp>
      <p:sp>
        <p:nvSpPr>
          <p:cNvPr id="6" name="Footer Placeholder 5">
            <a:extLst>
              <a:ext uri="{FF2B5EF4-FFF2-40B4-BE49-F238E27FC236}">
                <a16:creationId xmlns:a16="http://schemas.microsoft.com/office/drawing/2014/main" id="{55741ACF-E006-6C43-8271-B3A1F8F9FDC9}"/>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490A316A-A84D-4146-86BB-7776E53E7B6F}"/>
              </a:ext>
            </a:extLst>
          </p:cNvPr>
          <p:cNvSpPr>
            <a:spLocks noGrp="1"/>
          </p:cNvSpPr>
          <p:nvPr>
            <p:ph type="sldNum" sz="quarter" idx="12"/>
          </p:nvPr>
        </p:nvSpPr>
        <p:spPr/>
        <p:txBody>
          <a:bodyPr/>
          <a:lstStyle/>
          <a:p>
            <a:fld id="{2F6AB323-CDAA-7440-AEDF-D96B0A41A646}" type="slidenum">
              <a:rPr lang="en-TW" smtClean="0"/>
              <a:t>‹#›</a:t>
            </a:fld>
            <a:endParaRPr lang="en-TW"/>
          </a:p>
        </p:txBody>
      </p:sp>
    </p:spTree>
    <p:extLst>
      <p:ext uri="{BB962C8B-B14F-4D97-AF65-F5344CB8AC3E}">
        <p14:creationId xmlns:p14="http://schemas.microsoft.com/office/powerpoint/2010/main" val="1937266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AC2D-7EAE-9141-AC99-79ACD9EAD378}"/>
              </a:ext>
            </a:extLst>
          </p:cNvPr>
          <p:cNvSpPr>
            <a:spLocks noGrp="1"/>
          </p:cNvSpPr>
          <p:nvPr>
            <p:ph type="title"/>
          </p:nvPr>
        </p:nvSpPr>
        <p:spPr>
          <a:xfrm>
            <a:off x="839788" y="365127"/>
            <a:ext cx="10515600" cy="1325563"/>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1D855AEA-CDD4-704F-82AE-8C2E97A3CBCF}"/>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0A2A61-743A-3549-A5F5-9A1CA34BF2C4}"/>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Text Placeholder 4">
            <a:extLst>
              <a:ext uri="{FF2B5EF4-FFF2-40B4-BE49-F238E27FC236}">
                <a16:creationId xmlns:a16="http://schemas.microsoft.com/office/drawing/2014/main" id="{2F444C9B-3D64-FA43-819C-3863712EB073}"/>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6DFFE1-B1BE-8F46-8219-7CA9A8BBFE9E}"/>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7" name="Date Placeholder 6">
            <a:extLst>
              <a:ext uri="{FF2B5EF4-FFF2-40B4-BE49-F238E27FC236}">
                <a16:creationId xmlns:a16="http://schemas.microsoft.com/office/drawing/2014/main" id="{EB76341D-808E-F544-8F1D-DAD4FC1EDAC4}"/>
              </a:ext>
            </a:extLst>
          </p:cNvPr>
          <p:cNvSpPr>
            <a:spLocks noGrp="1"/>
          </p:cNvSpPr>
          <p:nvPr>
            <p:ph type="dt" sz="half" idx="10"/>
          </p:nvPr>
        </p:nvSpPr>
        <p:spPr/>
        <p:txBody>
          <a:bodyPr/>
          <a:lstStyle/>
          <a:p>
            <a:fld id="{00032D14-6671-194C-BD2F-515FC38BCF99}" type="datetimeFigureOut">
              <a:rPr lang="en-TW" smtClean="0"/>
              <a:t>2022/7/13</a:t>
            </a:fld>
            <a:endParaRPr lang="en-TW"/>
          </a:p>
        </p:txBody>
      </p:sp>
      <p:sp>
        <p:nvSpPr>
          <p:cNvPr id="8" name="Footer Placeholder 7">
            <a:extLst>
              <a:ext uri="{FF2B5EF4-FFF2-40B4-BE49-F238E27FC236}">
                <a16:creationId xmlns:a16="http://schemas.microsoft.com/office/drawing/2014/main" id="{3C4E1077-2F80-F945-A28E-752ECAF9FD75}"/>
              </a:ext>
            </a:extLst>
          </p:cNvPr>
          <p:cNvSpPr>
            <a:spLocks noGrp="1"/>
          </p:cNvSpPr>
          <p:nvPr>
            <p:ph type="ftr" sz="quarter" idx="11"/>
          </p:nvPr>
        </p:nvSpPr>
        <p:spPr/>
        <p:txBody>
          <a:bodyPr/>
          <a:lstStyle/>
          <a:p>
            <a:endParaRPr lang="en-TW"/>
          </a:p>
        </p:txBody>
      </p:sp>
      <p:sp>
        <p:nvSpPr>
          <p:cNvPr id="9" name="Slide Number Placeholder 8">
            <a:extLst>
              <a:ext uri="{FF2B5EF4-FFF2-40B4-BE49-F238E27FC236}">
                <a16:creationId xmlns:a16="http://schemas.microsoft.com/office/drawing/2014/main" id="{CAE4DB8B-E513-0E4C-B1CD-A45D74C23B14}"/>
              </a:ext>
            </a:extLst>
          </p:cNvPr>
          <p:cNvSpPr>
            <a:spLocks noGrp="1"/>
          </p:cNvSpPr>
          <p:nvPr>
            <p:ph type="sldNum" sz="quarter" idx="12"/>
          </p:nvPr>
        </p:nvSpPr>
        <p:spPr/>
        <p:txBody>
          <a:bodyPr/>
          <a:lstStyle/>
          <a:p>
            <a:fld id="{2F6AB323-CDAA-7440-AEDF-D96B0A41A646}" type="slidenum">
              <a:rPr lang="en-TW" smtClean="0"/>
              <a:t>‹#›</a:t>
            </a:fld>
            <a:endParaRPr lang="en-TW"/>
          </a:p>
        </p:txBody>
      </p:sp>
    </p:spTree>
    <p:extLst>
      <p:ext uri="{BB962C8B-B14F-4D97-AF65-F5344CB8AC3E}">
        <p14:creationId xmlns:p14="http://schemas.microsoft.com/office/powerpoint/2010/main" val="1334227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D0C4E-F6E7-B14E-BB96-73FC867B78B0}"/>
              </a:ext>
            </a:extLst>
          </p:cNvPr>
          <p:cNvSpPr>
            <a:spLocks noGrp="1"/>
          </p:cNvSpPr>
          <p:nvPr>
            <p:ph type="title"/>
          </p:nvPr>
        </p:nvSpPr>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BF9E0D08-6B43-AE4A-8D16-BE5E9EAC4B97}"/>
              </a:ext>
            </a:extLst>
          </p:cNvPr>
          <p:cNvSpPr>
            <a:spLocks noGrp="1"/>
          </p:cNvSpPr>
          <p:nvPr>
            <p:ph type="dt" sz="half" idx="10"/>
          </p:nvPr>
        </p:nvSpPr>
        <p:spPr/>
        <p:txBody>
          <a:bodyPr/>
          <a:lstStyle/>
          <a:p>
            <a:fld id="{00032D14-6671-194C-BD2F-515FC38BCF99}" type="datetimeFigureOut">
              <a:rPr lang="en-TW" smtClean="0"/>
              <a:t>2022/7/13</a:t>
            </a:fld>
            <a:endParaRPr lang="en-TW"/>
          </a:p>
        </p:txBody>
      </p:sp>
      <p:sp>
        <p:nvSpPr>
          <p:cNvPr id="4" name="Footer Placeholder 3">
            <a:extLst>
              <a:ext uri="{FF2B5EF4-FFF2-40B4-BE49-F238E27FC236}">
                <a16:creationId xmlns:a16="http://schemas.microsoft.com/office/drawing/2014/main" id="{43645A1E-BFC1-9B4A-8598-6F52D6AE3D7C}"/>
              </a:ext>
            </a:extLst>
          </p:cNvPr>
          <p:cNvSpPr>
            <a:spLocks noGrp="1"/>
          </p:cNvSpPr>
          <p:nvPr>
            <p:ph type="ftr" sz="quarter" idx="11"/>
          </p:nvPr>
        </p:nvSpPr>
        <p:spPr/>
        <p:txBody>
          <a:bodyPr/>
          <a:lstStyle/>
          <a:p>
            <a:endParaRPr lang="en-TW"/>
          </a:p>
        </p:txBody>
      </p:sp>
      <p:sp>
        <p:nvSpPr>
          <p:cNvPr id="5" name="Slide Number Placeholder 4">
            <a:extLst>
              <a:ext uri="{FF2B5EF4-FFF2-40B4-BE49-F238E27FC236}">
                <a16:creationId xmlns:a16="http://schemas.microsoft.com/office/drawing/2014/main" id="{64AC1496-2EFC-F54B-B780-FF8ED54FF4F0}"/>
              </a:ext>
            </a:extLst>
          </p:cNvPr>
          <p:cNvSpPr>
            <a:spLocks noGrp="1"/>
          </p:cNvSpPr>
          <p:nvPr>
            <p:ph type="sldNum" sz="quarter" idx="12"/>
          </p:nvPr>
        </p:nvSpPr>
        <p:spPr/>
        <p:txBody>
          <a:bodyPr/>
          <a:lstStyle/>
          <a:p>
            <a:fld id="{2F6AB323-CDAA-7440-AEDF-D96B0A41A646}" type="slidenum">
              <a:rPr lang="en-TW" smtClean="0"/>
              <a:t>‹#›</a:t>
            </a:fld>
            <a:endParaRPr lang="en-TW"/>
          </a:p>
        </p:txBody>
      </p:sp>
    </p:spTree>
    <p:extLst>
      <p:ext uri="{BB962C8B-B14F-4D97-AF65-F5344CB8AC3E}">
        <p14:creationId xmlns:p14="http://schemas.microsoft.com/office/powerpoint/2010/main" val="3696138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7D065D-2D80-AD4E-9486-D730A5173413}"/>
              </a:ext>
            </a:extLst>
          </p:cNvPr>
          <p:cNvSpPr>
            <a:spLocks noGrp="1"/>
          </p:cNvSpPr>
          <p:nvPr>
            <p:ph type="dt" sz="half" idx="10"/>
          </p:nvPr>
        </p:nvSpPr>
        <p:spPr/>
        <p:txBody>
          <a:bodyPr/>
          <a:lstStyle/>
          <a:p>
            <a:fld id="{00032D14-6671-194C-BD2F-515FC38BCF99}" type="datetimeFigureOut">
              <a:rPr lang="en-TW" smtClean="0"/>
              <a:t>2022/7/13</a:t>
            </a:fld>
            <a:endParaRPr lang="en-TW"/>
          </a:p>
        </p:txBody>
      </p:sp>
      <p:sp>
        <p:nvSpPr>
          <p:cNvPr id="3" name="Footer Placeholder 2">
            <a:extLst>
              <a:ext uri="{FF2B5EF4-FFF2-40B4-BE49-F238E27FC236}">
                <a16:creationId xmlns:a16="http://schemas.microsoft.com/office/drawing/2014/main" id="{AC042154-225A-E84F-92CA-A6E4FEDF50F3}"/>
              </a:ext>
            </a:extLst>
          </p:cNvPr>
          <p:cNvSpPr>
            <a:spLocks noGrp="1"/>
          </p:cNvSpPr>
          <p:nvPr>
            <p:ph type="ftr" sz="quarter" idx="11"/>
          </p:nvPr>
        </p:nvSpPr>
        <p:spPr/>
        <p:txBody>
          <a:bodyPr/>
          <a:lstStyle/>
          <a:p>
            <a:endParaRPr lang="en-TW"/>
          </a:p>
        </p:txBody>
      </p:sp>
      <p:sp>
        <p:nvSpPr>
          <p:cNvPr id="4" name="Slide Number Placeholder 3">
            <a:extLst>
              <a:ext uri="{FF2B5EF4-FFF2-40B4-BE49-F238E27FC236}">
                <a16:creationId xmlns:a16="http://schemas.microsoft.com/office/drawing/2014/main" id="{072E4F31-A1BA-7549-BCBD-0DA69C5FC198}"/>
              </a:ext>
            </a:extLst>
          </p:cNvPr>
          <p:cNvSpPr>
            <a:spLocks noGrp="1"/>
          </p:cNvSpPr>
          <p:nvPr>
            <p:ph type="sldNum" sz="quarter" idx="12"/>
          </p:nvPr>
        </p:nvSpPr>
        <p:spPr/>
        <p:txBody>
          <a:bodyPr/>
          <a:lstStyle/>
          <a:p>
            <a:fld id="{2F6AB323-CDAA-7440-AEDF-D96B0A41A646}" type="slidenum">
              <a:rPr lang="en-TW" smtClean="0"/>
              <a:t>‹#›</a:t>
            </a:fld>
            <a:endParaRPr lang="en-TW"/>
          </a:p>
        </p:txBody>
      </p:sp>
    </p:spTree>
    <p:extLst>
      <p:ext uri="{BB962C8B-B14F-4D97-AF65-F5344CB8AC3E}">
        <p14:creationId xmlns:p14="http://schemas.microsoft.com/office/powerpoint/2010/main" val="412995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B85A6-1B68-5440-B7FF-36967A4FB4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5BE459B6-DD1C-344E-9853-CA5AB503938D}"/>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Text Placeholder 3">
            <a:extLst>
              <a:ext uri="{FF2B5EF4-FFF2-40B4-BE49-F238E27FC236}">
                <a16:creationId xmlns:a16="http://schemas.microsoft.com/office/drawing/2014/main" id="{9B8FCAD7-5E27-CE45-8488-4A052C818891}"/>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801815-5117-104D-AF9C-B20804BCD0DB}"/>
              </a:ext>
            </a:extLst>
          </p:cNvPr>
          <p:cNvSpPr>
            <a:spLocks noGrp="1"/>
          </p:cNvSpPr>
          <p:nvPr>
            <p:ph type="dt" sz="half" idx="10"/>
          </p:nvPr>
        </p:nvSpPr>
        <p:spPr/>
        <p:txBody>
          <a:bodyPr/>
          <a:lstStyle/>
          <a:p>
            <a:fld id="{00032D14-6671-194C-BD2F-515FC38BCF99}" type="datetimeFigureOut">
              <a:rPr lang="en-TW" smtClean="0"/>
              <a:t>2022/7/13</a:t>
            </a:fld>
            <a:endParaRPr lang="en-TW"/>
          </a:p>
        </p:txBody>
      </p:sp>
      <p:sp>
        <p:nvSpPr>
          <p:cNvPr id="6" name="Footer Placeholder 5">
            <a:extLst>
              <a:ext uri="{FF2B5EF4-FFF2-40B4-BE49-F238E27FC236}">
                <a16:creationId xmlns:a16="http://schemas.microsoft.com/office/drawing/2014/main" id="{4F053DE6-8046-A144-890E-932126187ABE}"/>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EA0DC51C-FCAE-C94F-979F-BFC6D531EDE8}"/>
              </a:ext>
            </a:extLst>
          </p:cNvPr>
          <p:cNvSpPr>
            <a:spLocks noGrp="1"/>
          </p:cNvSpPr>
          <p:nvPr>
            <p:ph type="sldNum" sz="quarter" idx="12"/>
          </p:nvPr>
        </p:nvSpPr>
        <p:spPr/>
        <p:txBody>
          <a:bodyPr/>
          <a:lstStyle/>
          <a:p>
            <a:fld id="{2F6AB323-CDAA-7440-AEDF-D96B0A41A646}" type="slidenum">
              <a:rPr lang="en-TW" smtClean="0"/>
              <a:t>‹#›</a:t>
            </a:fld>
            <a:endParaRPr lang="en-TW"/>
          </a:p>
        </p:txBody>
      </p:sp>
    </p:spTree>
    <p:extLst>
      <p:ext uri="{BB962C8B-B14F-4D97-AF65-F5344CB8AC3E}">
        <p14:creationId xmlns:p14="http://schemas.microsoft.com/office/powerpoint/2010/main" val="4074560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703CD-BD7B-7B4A-B150-11C6A5989B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Picture Placeholder 2">
            <a:extLst>
              <a:ext uri="{FF2B5EF4-FFF2-40B4-BE49-F238E27FC236}">
                <a16:creationId xmlns:a16="http://schemas.microsoft.com/office/drawing/2014/main" id="{D9152B80-C92C-A64C-B40E-CEA5FDAE47BA}"/>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TW"/>
          </a:p>
        </p:txBody>
      </p:sp>
      <p:sp>
        <p:nvSpPr>
          <p:cNvPr id="4" name="Text Placeholder 3">
            <a:extLst>
              <a:ext uri="{FF2B5EF4-FFF2-40B4-BE49-F238E27FC236}">
                <a16:creationId xmlns:a16="http://schemas.microsoft.com/office/drawing/2014/main" id="{038F9CEA-DCF6-0B43-B89D-F4316F6DE9DA}"/>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267704-B8DF-564A-B1FE-FC806E4D3FE7}"/>
              </a:ext>
            </a:extLst>
          </p:cNvPr>
          <p:cNvSpPr>
            <a:spLocks noGrp="1"/>
          </p:cNvSpPr>
          <p:nvPr>
            <p:ph type="dt" sz="half" idx="10"/>
          </p:nvPr>
        </p:nvSpPr>
        <p:spPr/>
        <p:txBody>
          <a:bodyPr/>
          <a:lstStyle/>
          <a:p>
            <a:fld id="{00032D14-6671-194C-BD2F-515FC38BCF99}" type="datetimeFigureOut">
              <a:rPr lang="en-TW" smtClean="0"/>
              <a:t>2022/7/13</a:t>
            </a:fld>
            <a:endParaRPr lang="en-TW"/>
          </a:p>
        </p:txBody>
      </p:sp>
      <p:sp>
        <p:nvSpPr>
          <p:cNvPr id="6" name="Footer Placeholder 5">
            <a:extLst>
              <a:ext uri="{FF2B5EF4-FFF2-40B4-BE49-F238E27FC236}">
                <a16:creationId xmlns:a16="http://schemas.microsoft.com/office/drawing/2014/main" id="{9507B546-1782-974E-B7FF-CFBB1085000D}"/>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A2E34626-BDED-0048-A97A-CBC9750BAFC5}"/>
              </a:ext>
            </a:extLst>
          </p:cNvPr>
          <p:cNvSpPr>
            <a:spLocks noGrp="1"/>
          </p:cNvSpPr>
          <p:nvPr>
            <p:ph type="sldNum" sz="quarter" idx="12"/>
          </p:nvPr>
        </p:nvSpPr>
        <p:spPr/>
        <p:txBody>
          <a:bodyPr/>
          <a:lstStyle/>
          <a:p>
            <a:fld id="{2F6AB323-CDAA-7440-AEDF-D96B0A41A646}" type="slidenum">
              <a:rPr lang="en-TW" smtClean="0"/>
              <a:t>‹#›</a:t>
            </a:fld>
            <a:endParaRPr lang="en-TW"/>
          </a:p>
        </p:txBody>
      </p:sp>
    </p:spTree>
    <p:extLst>
      <p:ext uri="{BB962C8B-B14F-4D97-AF65-F5344CB8AC3E}">
        <p14:creationId xmlns:p14="http://schemas.microsoft.com/office/powerpoint/2010/main" val="2797180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E84B32-83CE-C841-A145-759FC65EE135}"/>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TW"/>
          </a:p>
        </p:txBody>
      </p:sp>
      <p:sp>
        <p:nvSpPr>
          <p:cNvPr id="3" name="Text Placeholder 2">
            <a:extLst>
              <a:ext uri="{FF2B5EF4-FFF2-40B4-BE49-F238E27FC236}">
                <a16:creationId xmlns:a16="http://schemas.microsoft.com/office/drawing/2014/main" id="{3426307F-102D-3245-ACAB-FE8519E00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8FC87145-ABC5-644C-8A2B-A89480C3E0EC}"/>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032D14-6671-194C-BD2F-515FC38BCF99}" type="datetimeFigureOut">
              <a:rPr lang="en-TW" smtClean="0"/>
              <a:t>2022/7/13</a:t>
            </a:fld>
            <a:endParaRPr lang="en-TW"/>
          </a:p>
        </p:txBody>
      </p:sp>
      <p:sp>
        <p:nvSpPr>
          <p:cNvPr id="5" name="Footer Placeholder 4">
            <a:extLst>
              <a:ext uri="{FF2B5EF4-FFF2-40B4-BE49-F238E27FC236}">
                <a16:creationId xmlns:a16="http://schemas.microsoft.com/office/drawing/2014/main" id="{F0D811BD-999E-BB45-8502-7AA0AAF54BFD}"/>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W"/>
          </a:p>
        </p:txBody>
      </p:sp>
      <p:sp>
        <p:nvSpPr>
          <p:cNvPr id="6" name="Slide Number Placeholder 5">
            <a:extLst>
              <a:ext uri="{FF2B5EF4-FFF2-40B4-BE49-F238E27FC236}">
                <a16:creationId xmlns:a16="http://schemas.microsoft.com/office/drawing/2014/main" id="{0E40DCDB-BC29-5943-8206-D0C44C7413F3}"/>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6AB323-CDAA-7440-AEDF-D96B0A41A646}" type="slidenum">
              <a:rPr lang="en-TW" smtClean="0"/>
              <a:t>‹#›</a:t>
            </a:fld>
            <a:endParaRPr lang="en-TW"/>
          </a:p>
        </p:txBody>
      </p:sp>
    </p:spTree>
    <p:extLst>
      <p:ext uri="{BB962C8B-B14F-4D97-AF65-F5344CB8AC3E}">
        <p14:creationId xmlns:p14="http://schemas.microsoft.com/office/powerpoint/2010/main" val="2101763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W"/>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2.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D4D29-B1A5-454A-B7A1-923557E7299C}"/>
              </a:ext>
            </a:extLst>
          </p:cNvPr>
          <p:cNvSpPr>
            <a:spLocks noGrp="1"/>
          </p:cNvSpPr>
          <p:nvPr>
            <p:ph type="ctrTitle"/>
          </p:nvPr>
        </p:nvSpPr>
        <p:spPr>
          <a:xfrm>
            <a:off x="1524000" y="1756297"/>
            <a:ext cx="9144000" cy="2198921"/>
          </a:xfrm>
        </p:spPr>
        <p:txBody>
          <a:bodyPr anchor="ctr">
            <a:normAutofit/>
          </a:bodyPr>
          <a:lstStyle/>
          <a:p>
            <a:r>
              <a:rPr lang="en-US" sz="3600" b="1" dirty="0">
                <a:latin typeface="+mn-lt"/>
              </a:rPr>
              <a:t>Using Machine Theory of Mind to Learn Agent Social Network Structures from Observed Interactive Behaviors with Targets</a:t>
            </a:r>
            <a:br>
              <a:rPr lang="en-US" sz="3600" b="1" dirty="0">
                <a:latin typeface="+mn-lt"/>
              </a:rPr>
            </a:br>
            <a:endParaRPr lang="en-TW" sz="3600" dirty="0">
              <a:latin typeface="+mn-lt"/>
            </a:endParaRPr>
          </a:p>
        </p:txBody>
      </p:sp>
      <p:sp>
        <p:nvSpPr>
          <p:cNvPr id="3" name="Subtitle 2">
            <a:extLst>
              <a:ext uri="{FF2B5EF4-FFF2-40B4-BE49-F238E27FC236}">
                <a16:creationId xmlns:a16="http://schemas.microsoft.com/office/drawing/2014/main" id="{5CE4542C-A98C-C94F-8F06-24CC6408118B}"/>
              </a:ext>
            </a:extLst>
          </p:cNvPr>
          <p:cNvSpPr>
            <a:spLocks noGrp="1"/>
          </p:cNvSpPr>
          <p:nvPr>
            <p:ph type="subTitle" idx="1"/>
          </p:nvPr>
        </p:nvSpPr>
        <p:spPr>
          <a:xfrm>
            <a:off x="1464365" y="3531816"/>
            <a:ext cx="9263270" cy="1655763"/>
          </a:xfrm>
        </p:spPr>
        <p:txBody>
          <a:bodyPr>
            <a:noAutofit/>
          </a:bodyPr>
          <a:lstStyle/>
          <a:p>
            <a:r>
              <a:rPr lang="en-TW" sz="2000" dirty="0">
                <a:solidFill>
                  <a:schemeClr val="tx1">
                    <a:lumMod val="50000"/>
                    <a:lumOff val="50000"/>
                  </a:schemeClr>
                </a:solidFill>
                <a:latin typeface="Times New Roman" panose="02020603050405020304" pitchFamily="18" charset="0"/>
                <a:cs typeface="Times New Roman" panose="02020603050405020304" pitchFamily="18" charset="0"/>
              </a:rPr>
              <a:t>Yun-Shiuan Chuang, Hsin-Yi Hung, Edwinn Gamborino, </a:t>
            </a:r>
            <a:r>
              <a:rPr lang="en-TW" sz="2000" b="1" u="sng" dirty="0">
                <a:solidFill>
                  <a:schemeClr val="tx1">
                    <a:lumMod val="50000"/>
                    <a:lumOff val="50000"/>
                  </a:schemeClr>
                </a:solidFill>
                <a:latin typeface="Times New Roman" panose="02020603050405020304" pitchFamily="18" charset="0"/>
                <a:cs typeface="Times New Roman" panose="02020603050405020304" pitchFamily="18" charset="0"/>
              </a:rPr>
              <a:t>Joshua Goh</a:t>
            </a:r>
            <a:r>
              <a:rPr lang="en-TW" sz="2000" dirty="0">
                <a:solidFill>
                  <a:schemeClr val="tx1">
                    <a:lumMod val="50000"/>
                    <a:lumOff val="50000"/>
                  </a:schemeClr>
                </a:solidFill>
                <a:latin typeface="Times New Roman" panose="02020603050405020304" pitchFamily="18" charset="0"/>
                <a:cs typeface="Times New Roman" panose="02020603050405020304" pitchFamily="18" charset="0"/>
              </a:rPr>
              <a:t>, Tsung-Ren Huang, Yu-Ling Chang, Su-Ling Yeh, Li-Chen Fu</a:t>
            </a:r>
            <a:r>
              <a:rPr lang="en-US" sz="2000" dirty="0">
                <a:latin typeface="Times New Roman" panose="02020603050405020304" pitchFamily="18" charset="0"/>
                <a:cs typeface="Times New Roman" panose="02020603050405020304" pitchFamily="18" charset="0"/>
              </a:rPr>
              <a:t> </a:t>
            </a:r>
          </a:p>
          <a:p>
            <a:r>
              <a:rPr lang="en-TW" sz="2000" dirty="0">
                <a:solidFill>
                  <a:schemeClr val="tx1">
                    <a:lumMod val="50000"/>
                    <a:lumOff val="50000"/>
                  </a:schemeClr>
                </a:solidFill>
                <a:latin typeface="Times New Roman" panose="02020603050405020304" pitchFamily="18" charset="0"/>
                <a:cs typeface="Times New Roman" panose="02020603050405020304" pitchFamily="18" charset="0"/>
              </a:rPr>
              <a:t>National Taiwan University</a:t>
            </a:r>
            <a:endParaRPr lang="en-US" sz="2000" dirty="0">
              <a:latin typeface="Times New Roman" panose="02020603050405020304" pitchFamily="18" charset="0"/>
              <a:cs typeface="Times New Roman" panose="02020603050405020304" pitchFamily="18" charset="0"/>
            </a:endParaRPr>
          </a:p>
          <a:p>
            <a:r>
              <a:rPr lang="en-US" sz="2000" dirty="0">
                <a:solidFill>
                  <a:schemeClr val="tx1">
                    <a:lumMod val="50000"/>
                    <a:lumOff val="50000"/>
                  </a:schemeClr>
                </a:solidFill>
                <a:latin typeface="Times New Roman" panose="02020603050405020304" pitchFamily="18" charset="0"/>
                <a:cs typeface="Times New Roman" panose="02020603050405020304" pitchFamily="18" charset="0"/>
              </a:rPr>
              <a:t>2020, 29</a:t>
            </a:r>
            <a:r>
              <a:rPr lang="en-US" sz="2000" baseline="30000" dirty="0">
                <a:solidFill>
                  <a:schemeClr val="tx1">
                    <a:lumMod val="50000"/>
                    <a:lumOff val="50000"/>
                  </a:schemeClr>
                </a:solidFill>
                <a:latin typeface="Times New Roman" panose="02020603050405020304" pitchFamily="18" charset="0"/>
                <a:cs typeface="Times New Roman" panose="02020603050405020304" pitchFamily="18" charset="0"/>
              </a:rPr>
              <a:t>th</a:t>
            </a:r>
            <a:r>
              <a:rPr lang="en-US" sz="2000" dirty="0">
                <a:solidFill>
                  <a:schemeClr val="tx1">
                    <a:lumMod val="50000"/>
                    <a:lumOff val="50000"/>
                  </a:schemeClr>
                </a:solidFill>
                <a:latin typeface="Times New Roman" panose="02020603050405020304" pitchFamily="18" charset="0"/>
                <a:cs typeface="Times New Roman" panose="02020603050405020304" pitchFamily="18" charset="0"/>
              </a:rPr>
              <a:t> IEEE Int. Conf. Robot Human Interactive  Comm. (</a:t>
            </a:r>
            <a:r>
              <a:rPr lang="en-US" sz="2000" i="1" dirty="0">
                <a:solidFill>
                  <a:schemeClr val="tx1">
                    <a:lumMod val="50000"/>
                    <a:lumOff val="50000"/>
                  </a:schemeClr>
                </a:solidFill>
                <a:latin typeface="Times New Roman" panose="02020603050405020304" pitchFamily="18" charset="0"/>
                <a:cs typeface="Times New Roman" panose="02020603050405020304" pitchFamily="18" charset="0"/>
              </a:rPr>
              <a:t>RO-MAN), 1013-1019</a:t>
            </a:r>
            <a:endParaRPr lang="en-TW" sz="2000"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12</a:t>
            </a:r>
            <a:r>
              <a:rPr lang="en-US" b="1" baseline="30000" dirty="0">
                <a:latin typeface="Times New Roman" panose="02020603050405020304" pitchFamily="18" charset="0"/>
                <a:cs typeface="Times New Roman" panose="02020603050405020304" pitchFamily="18" charset="0"/>
              </a:rPr>
              <a:t>th</a:t>
            </a:r>
            <a:r>
              <a:rPr lang="en-US" b="1" dirty="0">
                <a:latin typeface="Times New Roman" panose="02020603050405020304" pitchFamily="18" charset="0"/>
                <a:cs typeface="Times New Roman" panose="02020603050405020304" pitchFamily="18" charset="0"/>
              </a:rPr>
              <a:t> Conference for Chinese Psychologists, July 2022</a:t>
            </a:r>
          </a:p>
        </p:txBody>
      </p:sp>
      <p:pic>
        <p:nvPicPr>
          <p:cNvPr id="16" name="Google Shape;71;p16">
            <a:extLst>
              <a:ext uri="{FF2B5EF4-FFF2-40B4-BE49-F238E27FC236}">
                <a16:creationId xmlns:a16="http://schemas.microsoft.com/office/drawing/2014/main" id="{F6BD0017-3DBA-4DFF-D92B-82783BFA2D1F}"/>
              </a:ext>
            </a:extLst>
          </p:cNvPr>
          <p:cNvPicPr preferRelativeResize="0">
            <a:picLocks noChangeAspect="1"/>
          </p:cNvPicPr>
          <p:nvPr/>
        </p:nvPicPr>
        <p:blipFill rotWithShape="1">
          <a:blip r:embed="rId2">
            <a:alphaModFix/>
          </a:blip>
          <a:srcRect/>
          <a:stretch/>
        </p:blipFill>
        <p:spPr>
          <a:xfrm>
            <a:off x="6056844" y="5871740"/>
            <a:ext cx="2227727" cy="724240"/>
          </a:xfrm>
          <a:prstGeom prst="rect">
            <a:avLst/>
          </a:prstGeom>
          <a:noFill/>
          <a:ln>
            <a:noFill/>
          </a:ln>
        </p:spPr>
      </p:pic>
      <p:pic>
        <p:nvPicPr>
          <p:cNvPr id="17" name="Google Shape;72;p16">
            <a:extLst>
              <a:ext uri="{FF2B5EF4-FFF2-40B4-BE49-F238E27FC236}">
                <a16:creationId xmlns:a16="http://schemas.microsoft.com/office/drawing/2014/main" id="{0A50FE7F-8D97-0B9C-D9AD-5E178F5CD40D}"/>
              </a:ext>
            </a:extLst>
          </p:cNvPr>
          <p:cNvPicPr preferRelativeResize="0"/>
          <p:nvPr/>
        </p:nvPicPr>
        <p:blipFill rotWithShape="1">
          <a:blip r:embed="rId3">
            <a:alphaModFix/>
          </a:blip>
          <a:srcRect/>
          <a:stretch/>
        </p:blipFill>
        <p:spPr>
          <a:xfrm>
            <a:off x="8463247" y="6017705"/>
            <a:ext cx="3606800" cy="482600"/>
          </a:xfrm>
          <a:prstGeom prst="rect">
            <a:avLst/>
          </a:prstGeom>
          <a:noFill/>
          <a:ln>
            <a:noFill/>
          </a:ln>
        </p:spPr>
      </p:pic>
      <p:pic>
        <p:nvPicPr>
          <p:cNvPr id="21" name="Picture 20">
            <a:extLst>
              <a:ext uri="{FF2B5EF4-FFF2-40B4-BE49-F238E27FC236}">
                <a16:creationId xmlns:a16="http://schemas.microsoft.com/office/drawing/2014/main" id="{999340DF-3804-6D38-43E4-74568D91B8BB}"/>
              </a:ext>
            </a:extLst>
          </p:cNvPr>
          <p:cNvPicPr>
            <a:picLocks noChangeAspect="1"/>
          </p:cNvPicPr>
          <p:nvPr/>
        </p:nvPicPr>
        <p:blipFill>
          <a:blip r:embed="rId4"/>
          <a:stretch>
            <a:fillRect/>
          </a:stretch>
        </p:blipFill>
        <p:spPr>
          <a:xfrm>
            <a:off x="252308" y="5735637"/>
            <a:ext cx="900000" cy="900000"/>
          </a:xfrm>
          <a:prstGeom prst="rect">
            <a:avLst/>
          </a:prstGeom>
        </p:spPr>
      </p:pic>
      <p:pic>
        <p:nvPicPr>
          <p:cNvPr id="22" name="Picture 21">
            <a:extLst>
              <a:ext uri="{FF2B5EF4-FFF2-40B4-BE49-F238E27FC236}">
                <a16:creationId xmlns:a16="http://schemas.microsoft.com/office/drawing/2014/main" id="{9F320A60-76D7-EC40-8ABC-216D71D608F4}"/>
              </a:ext>
            </a:extLst>
          </p:cNvPr>
          <p:cNvPicPr>
            <a:picLocks noChangeAspect="1"/>
          </p:cNvPicPr>
          <p:nvPr/>
        </p:nvPicPr>
        <p:blipFill>
          <a:blip r:embed="rId5"/>
          <a:stretch>
            <a:fillRect/>
          </a:stretch>
        </p:blipFill>
        <p:spPr>
          <a:xfrm>
            <a:off x="184004" y="188148"/>
            <a:ext cx="4175000" cy="900000"/>
          </a:xfrm>
          <a:prstGeom prst="rect">
            <a:avLst/>
          </a:prstGeom>
        </p:spPr>
      </p:pic>
      <p:pic>
        <p:nvPicPr>
          <p:cNvPr id="23" name="Google Shape;443;p58">
            <a:extLst>
              <a:ext uri="{FF2B5EF4-FFF2-40B4-BE49-F238E27FC236}">
                <a16:creationId xmlns:a16="http://schemas.microsoft.com/office/drawing/2014/main" id="{F4785BC0-7A75-1025-8A0F-7103F383AA3A}"/>
              </a:ext>
            </a:extLst>
          </p:cNvPr>
          <p:cNvPicPr preferRelativeResize="0">
            <a:picLocks noChangeAspect="1"/>
          </p:cNvPicPr>
          <p:nvPr/>
        </p:nvPicPr>
        <p:blipFill>
          <a:blip r:embed="rId6">
            <a:alphaModFix/>
          </a:blip>
          <a:stretch>
            <a:fillRect/>
          </a:stretch>
        </p:blipFill>
        <p:spPr>
          <a:xfrm>
            <a:off x="1409399" y="5756617"/>
            <a:ext cx="900000" cy="902125"/>
          </a:xfrm>
          <a:prstGeom prst="rect">
            <a:avLst/>
          </a:prstGeom>
          <a:noFill/>
          <a:ln>
            <a:noFill/>
          </a:ln>
        </p:spPr>
      </p:pic>
      <p:pic>
        <p:nvPicPr>
          <p:cNvPr id="24" name="Google Shape;73;p16">
            <a:extLst>
              <a:ext uri="{FF2B5EF4-FFF2-40B4-BE49-F238E27FC236}">
                <a16:creationId xmlns:a16="http://schemas.microsoft.com/office/drawing/2014/main" id="{A84B8343-2CD6-45A5-DD65-9A00DA0E2174}"/>
              </a:ext>
            </a:extLst>
          </p:cNvPr>
          <p:cNvPicPr preferRelativeResize="0"/>
          <p:nvPr/>
        </p:nvPicPr>
        <p:blipFill rotWithShape="1">
          <a:blip r:embed="rId7">
            <a:alphaModFix/>
          </a:blip>
          <a:srcRect/>
          <a:stretch/>
        </p:blipFill>
        <p:spPr>
          <a:xfrm>
            <a:off x="2566491" y="5782798"/>
            <a:ext cx="3401015" cy="938211"/>
          </a:xfrm>
          <a:prstGeom prst="rect">
            <a:avLst/>
          </a:prstGeom>
          <a:noFill/>
          <a:ln>
            <a:noFill/>
          </a:ln>
        </p:spPr>
      </p:pic>
      <p:pic>
        <p:nvPicPr>
          <p:cNvPr id="5" name="Picture 4">
            <a:extLst>
              <a:ext uri="{FF2B5EF4-FFF2-40B4-BE49-F238E27FC236}">
                <a16:creationId xmlns:a16="http://schemas.microsoft.com/office/drawing/2014/main" id="{410E3B85-066D-1986-D4DF-6585DBB98D59}"/>
              </a:ext>
            </a:extLst>
          </p:cNvPr>
          <p:cNvPicPr>
            <a:picLocks noChangeAspect="1"/>
          </p:cNvPicPr>
          <p:nvPr/>
        </p:nvPicPr>
        <p:blipFill>
          <a:blip r:embed="rId8"/>
          <a:stretch>
            <a:fillRect/>
          </a:stretch>
        </p:blipFill>
        <p:spPr>
          <a:xfrm>
            <a:off x="8584700" y="94367"/>
            <a:ext cx="1105319" cy="1110083"/>
          </a:xfrm>
          <a:prstGeom prst="rect">
            <a:avLst/>
          </a:prstGeom>
        </p:spPr>
      </p:pic>
      <p:pic>
        <p:nvPicPr>
          <p:cNvPr id="25" name="Picture 24">
            <a:extLst>
              <a:ext uri="{FF2B5EF4-FFF2-40B4-BE49-F238E27FC236}">
                <a16:creationId xmlns:a16="http://schemas.microsoft.com/office/drawing/2014/main" id="{BAFCF1AF-7625-443C-0F7E-5D18BFBE6A2B}"/>
              </a:ext>
            </a:extLst>
          </p:cNvPr>
          <p:cNvPicPr>
            <a:picLocks noChangeAspect="1"/>
          </p:cNvPicPr>
          <p:nvPr/>
        </p:nvPicPr>
        <p:blipFill>
          <a:blip r:embed="rId9"/>
          <a:stretch>
            <a:fillRect/>
          </a:stretch>
        </p:blipFill>
        <p:spPr>
          <a:xfrm>
            <a:off x="9775963" y="87395"/>
            <a:ext cx="1105319" cy="1105319"/>
          </a:xfrm>
          <a:prstGeom prst="rect">
            <a:avLst/>
          </a:prstGeom>
        </p:spPr>
      </p:pic>
      <p:pic>
        <p:nvPicPr>
          <p:cNvPr id="27" name="Picture 26">
            <a:extLst>
              <a:ext uri="{FF2B5EF4-FFF2-40B4-BE49-F238E27FC236}">
                <a16:creationId xmlns:a16="http://schemas.microsoft.com/office/drawing/2014/main" id="{D172EC2F-D284-0D7A-D86B-00745948F627}"/>
              </a:ext>
            </a:extLst>
          </p:cNvPr>
          <p:cNvPicPr>
            <a:picLocks noChangeAspect="1"/>
          </p:cNvPicPr>
          <p:nvPr/>
        </p:nvPicPr>
        <p:blipFill rotWithShape="1">
          <a:blip r:embed="rId10"/>
          <a:srcRect t="24155" r="46087" b="15631"/>
          <a:stretch/>
        </p:blipFill>
        <p:spPr>
          <a:xfrm>
            <a:off x="7173539" y="106347"/>
            <a:ext cx="1325217" cy="1110083"/>
          </a:xfrm>
          <a:prstGeom prst="rect">
            <a:avLst/>
          </a:prstGeom>
        </p:spPr>
      </p:pic>
      <p:pic>
        <p:nvPicPr>
          <p:cNvPr id="28" name="Picture 27">
            <a:extLst>
              <a:ext uri="{FF2B5EF4-FFF2-40B4-BE49-F238E27FC236}">
                <a16:creationId xmlns:a16="http://schemas.microsoft.com/office/drawing/2014/main" id="{6DDFFB8F-F489-8DF4-8EC3-F58661CDE79F}"/>
              </a:ext>
            </a:extLst>
          </p:cNvPr>
          <p:cNvPicPr>
            <a:picLocks noChangeAspect="1"/>
          </p:cNvPicPr>
          <p:nvPr/>
        </p:nvPicPr>
        <p:blipFill rotWithShape="1">
          <a:blip r:embed="rId11"/>
          <a:srcRect l="79230" t="41931" r="6893" b="41952"/>
          <a:stretch/>
        </p:blipFill>
        <p:spPr>
          <a:xfrm>
            <a:off x="10964728" y="94367"/>
            <a:ext cx="1105319" cy="1105319"/>
          </a:xfrm>
          <a:prstGeom prst="rect">
            <a:avLst/>
          </a:prstGeom>
        </p:spPr>
      </p:pic>
      <p:sp>
        <p:nvSpPr>
          <p:cNvPr id="29" name="TextBox 28">
            <a:extLst>
              <a:ext uri="{FF2B5EF4-FFF2-40B4-BE49-F238E27FC236}">
                <a16:creationId xmlns:a16="http://schemas.microsoft.com/office/drawing/2014/main" id="{71763046-898C-3F1E-7621-85E0C4A20F9A}"/>
              </a:ext>
            </a:extLst>
          </p:cNvPr>
          <p:cNvSpPr txBox="1"/>
          <p:nvPr/>
        </p:nvSpPr>
        <p:spPr>
          <a:xfrm>
            <a:off x="7133783" y="1192698"/>
            <a:ext cx="1411161" cy="276999"/>
          </a:xfrm>
          <a:prstGeom prst="rect">
            <a:avLst/>
          </a:prstGeom>
          <a:noFill/>
        </p:spPr>
        <p:txBody>
          <a:bodyPr wrap="square" rtlCol="0">
            <a:spAutoFit/>
          </a:bodyPr>
          <a:lstStyle/>
          <a:p>
            <a:pPr algn="ctr"/>
            <a:r>
              <a:rPr lang="en-TW" sz="1200" b="1" dirty="0"/>
              <a:t>Yun-Shiuan Chuang</a:t>
            </a:r>
          </a:p>
        </p:txBody>
      </p:sp>
      <p:sp>
        <p:nvSpPr>
          <p:cNvPr id="30" name="TextBox 29">
            <a:extLst>
              <a:ext uri="{FF2B5EF4-FFF2-40B4-BE49-F238E27FC236}">
                <a16:creationId xmlns:a16="http://schemas.microsoft.com/office/drawing/2014/main" id="{A6DC1A63-2198-20E3-96CE-409B85FAB769}"/>
              </a:ext>
            </a:extLst>
          </p:cNvPr>
          <p:cNvSpPr txBox="1"/>
          <p:nvPr/>
        </p:nvSpPr>
        <p:spPr>
          <a:xfrm>
            <a:off x="8396987" y="1192698"/>
            <a:ext cx="1411161" cy="276999"/>
          </a:xfrm>
          <a:prstGeom prst="rect">
            <a:avLst/>
          </a:prstGeom>
          <a:noFill/>
        </p:spPr>
        <p:txBody>
          <a:bodyPr wrap="square" rtlCol="0">
            <a:spAutoFit/>
          </a:bodyPr>
          <a:lstStyle/>
          <a:p>
            <a:pPr algn="ctr"/>
            <a:r>
              <a:rPr lang="en-TW" sz="1200" b="1" dirty="0"/>
              <a:t>Hsin-Yi Hung</a:t>
            </a:r>
          </a:p>
        </p:txBody>
      </p:sp>
      <p:sp>
        <p:nvSpPr>
          <p:cNvPr id="31" name="TextBox 30">
            <a:extLst>
              <a:ext uri="{FF2B5EF4-FFF2-40B4-BE49-F238E27FC236}">
                <a16:creationId xmlns:a16="http://schemas.microsoft.com/office/drawing/2014/main" id="{F9198516-A8C6-3260-B234-97174FFE9BC8}"/>
              </a:ext>
            </a:extLst>
          </p:cNvPr>
          <p:cNvSpPr txBox="1"/>
          <p:nvPr/>
        </p:nvSpPr>
        <p:spPr>
          <a:xfrm>
            <a:off x="9660191" y="1192698"/>
            <a:ext cx="1411161" cy="276999"/>
          </a:xfrm>
          <a:prstGeom prst="rect">
            <a:avLst/>
          </a:prstGeom>
          <a:noFill/>
        </p:spPr>
        <p:txBody>
          <a:bodyPr wrap="square" rtlCol="0">
            <a:spAutoFit/>
          </a:bodyPr>
          <a:lstStyle/>
          <a:p>
            <a:pPr algn="ctr"/>
            <a:r>
              <a:rPr lang="en-TW" sz="1200" b="1" dirty="0"/>
              <a:t>Yi-Chuang Lin</a:t>
            </a:r>
          </a:p>
        </p:txBody>
      </p:sp>
      <p:sp>
        <p:nvSpPr>
          <p:cNvPr id="32" name="TextBox 31">
            <a:extLst>
              <a:ext uri="{FF2B5EF4-FFF2-40B4-BE49-F238E27FC236}">
                <a16:creationId xmlns:a16="http://schemas.microsoft.com/office/drawing/2014/main" id="{30E7D40D-AB3C-25C8-C3E6-911ECE51A7EC}"/>
              </a:ext>
            </a:extLst>
          </p:cNvPr>
          <p:cNvSpPr txBox="1"/>
          <p:nvPr/>
        </p:nvSpPr>
        <p:spPr>
          <a:xfrm>
            <a:off x="10813178" y="1192698"/>
            <a:ext cx="1411161" cy="276999"/>
          </a:xfrm>
          <a:prstGeom prst="rect">
            <a:avLst/>
          </a:prstGeom>
          <a:noFill/>
        </p:spPr>
        <p:txBody>
          <a:bodyPr wrap="square" rtlCol="0">
            <a:spAutoFit/>
          </a:bodyPr>
          <a:lstStyle/>
          <a:p>
            <a:pPr algn="ctr"/>
            <a:r>
              <a:rPr lang="en-TW" sz="1200" b="1" dirty="0"/>
              <a:t>Yen-Ling Lai</a:t>
            </a:r>
          </a:p>
        </p:txBody>
      </p:sp>
    </p:spTree>
    <p:extLst>
      <p:ext uri="{BB962C8B-B14F-4D97-AF65-F5344CB8AC3E}">
        <p14:creationId xmlns:p14="http://schemas.microsoft.com/office/powerpoint/2010/main" val="2093421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1" name="Google Shape;111;p18"/>
          <p:cNvPicPr preferRelativeResize="0"/>
          <p:nvPr/>
        </p:nvPicPr>
        <p:blipFill rotWithShape="1">
          <a:blip r:embed="rId3">
            <a:alphaModFix/>
          </a:blip>
          <a:srcRect l="-509" r="46296"/>
          <a:stretch/>
        </p:blipFill>
        <p:spPr>
          <a:xfrm>
            <a:off x="4551233" y="1575278"/>
            <a:ext cx="3269556" cy="4957103"/>
          </a:xfrm>
          <a:prstGeom prst="rect">
            <a:avLst/>
          </a:prstGeom>
          <a:noFill/>
          <a:ln>
            <a:noFill/>
          </a:ln>
        </p:spPr>
      </p:pic>
      <p:sp>
        <p:nvSpPr>
          <p:cNvPr id="117" name="Google Shape;117;p18"/>
          <p:cNvSpPr txBox="1">
            <a:spLocks noGrp="1"/>
          </p:cNvSpPr>
          <p:nvPr>
            <p:ph type="title"/>
          </p:nvPr>
        </p:nvSpPr>
        <p:spPr>
          <a:xfrm>
            <a:off x="0" y="68056"/>
            <a:ext cx="12192000" cy="1087976"/>
          </a:xfrm>
          <a:prstGeom prst="rect">
            <a:avLst/>
          </a:prstGeom>
        </p:spPr>
        <p:txBody>
          <a:bodyPr spcFirstLastPara="1" vert="horz" wrap="square" lIns="121900" tIns="121900" rIns="121900" bIns="121900" rtlCol="0" anchor="t" anchorCtr="0">
            <a:noAutofit/>
          </a:bodyPr>
          <a:lstStyle/>
          <a:p>
            <a:pPr algn="ctr">
              <a:buSzPts val="990"/>
            </a:pPr>
            <a:r>
              <a:rPr lang="en-US" altLang="zh-TW" sz="3733" b="1" dirty="0">
                <a:solidFill>
                  <a:srgbClr val="000000"/>
                </a:solidFill>
                <a:latin typeface="+mn-lt"/>
                <a:ea typeface="Calibri"/>
                <a:cs typeface="Calibri"/>
                <a:sym typeface="Calibri"/>
              </a:rPr>
              <a:t>Theory of Mind network (</a:t>
            </a:r>
            <a:r>
              <a:rPr lang="en-US" altLang="zh-TW" sz="3733" b="1" dirty="0" err="1">
                <a:solidFill>
                  <a:srgbClr val="000000"/>
                </a:solidFill>
                <a:latin typeface="+mn-lt"/>
                <a:ea typeface="Calibri"/>
                <a:cs typeface="Calibri"/>
                <a:sym typeface="Calibri"/>
              </a:rPr>
              <a:t>ToMNet</a:t>
            </a:r>
            <a:r>
              <a:rPr lang="en-US" altLang="zh-TW" sz="3733" b="1" dirty="0">
                <a:solidFill>
                  <a:srgbClr val="000000"/>
                </a:solidFill>
                <a:latin typeface="+mn-lt"/>
                <a:ea typeface="Calibri"/>
                <a:cs typeface="Calibri"/>
                <a:sym typeface="Calibri"/>
              </a:rPr>
              <a:t>) Observes Social Trajectories and </a:t>
            </a:r>
            <a:r>
              <a:rPr lang="en-US" altLang="zh-TW" sz="3733" b="1" u="sng" dirty="0">
                <a:solidFill>
                  <a:srgbClr val="000000"/>
                </a:solidFill>
                <a:latin typeface="+mn-lt"/>
                <a:ea typeface="Calibri"/>
                <a:cs typeface="Calibri"/>
                <a:sym typeface="Calibri"/>
              </a:rPr>
              <a:t>Represents Social Network</a:t>
            </a:r>
            <a:endParaRPr sz="3733" b="1" u="sng" dirty="0">
              <a:solidFill>
                <a:srgbClr val="000000"/>
              </a:solidFill>
              <a:latin typeface="+mn-lt"/>
              <a:ea typeface="Calibri"/>
              <a:cs typeface="Calibri"/>
              <a:sym typeface="Calibri"/>
            </a:endParaRPr>
          </a:p>
        </p:txBody>
      </p:sp>
      <p:sp>
        <p:nvSpPr>
          <p:cNvPr id="122" name="Google Shape;122;p18"/>
          <p:cNvSpPr txBox="1"/>
          <p:nvPr/>
        </p:nvSpPr>
        <p:spPr>
          <a:xfrm>
            <a:off x="7134313" y="5707259"/>
            <a:ext cx="926842" cy="554400"/>
          </a:xfrm>
          <a:prstGeom prst="rect">
            <a:avLst/>
          </a:prstGeom>
          <a:solidFill>
            <a:schemeClr val="accent3">
              <a:lumMod val="40000"/>
              <a:lumOff val="60000"/>
            </a:schemeClr>
          </a:solidFill>
          <a:ln>
            <a:noFill/>
          </a:ln>
        </p:spPr>
        <p:txBody>
          <a:bodyPr spcFirstLastPara="1" wrap="square" lIns="0" tIns="0" rIns="0" bIns="0" anchor="t" anchorCtr="0">
            <a:spAutoFit/>
          </a:bodyPr>
          <a:lstStyle/>
          <a:p>
            <a:pPr algn="ctr"/>
            <a:r>
              <a:rPr lang="en-US" altLang="zh-TW" sz="1200" u="sng" dirty="0">
                <a:latin typeface="Calibri"/>
                <a:ea typeface="Calibri"/>
                <a:cs typeface="Calibri"/>
                <a:sym typeface="Calibri"/>
              </a:rPr>
              <a:t>L</a:t>
            </a:r>
            <a:r>
              <a:rPr lang="en-US" altLang="zh-TW" sz="1200" dirty="0">
                <a:latin typeface="Calibri"/>
                <a:ea typeface="Calibri"/>
                <a:cs typeface="Calibri"/>
                <a:sym typeface="Calibri"/>
              </a:rPr>
              <a:t>ong</a:t>
            </a:r>
            <a:endParaRPr sz="1200" dirty="0">
              <a:latin typeface="Calibri"/>
              <a:ea typeface="Calibri"/>
              <a:cs typeface="Calibri"/>
              <a:sym typeface="Calibri"/>
            </a:endParaRPr>
          </a:p>
          <a:p>
            <a:pPr algn="ctr"/>
            <a:r>
              <a:rPr lang="en-US" altLang="zh-TW" sz="1200" u="sng" dirty="0">
                <a:latin typeface="Calibri"/>
                <a:ea typeface="Calibri"/>
                <a:cs typeface="Calibri"/>
                <a:sym typeface="Calibri"/>
              </a:rPr>
              <a:t>S</a:t>
            </a:r>
            <a:r>
              <a:rPr lang="en-US" altLang="zh-TW" sz="1200" dirty="0">
                <a:latin typeface="Calibri"/>
                <a:ea typeface="Calibri"/>
                <a:cs typeface="Calibri"/>
                <a:sym typeface="Calibri"/>
              </a:rPr>
              <a:t>hort-</a:t>
            </a:r>
            <a:r>
              <a:rPr lang="en-US" altLang="zh-TW" sz="1200" u="sng" dirty="0">
                <a:latin typeface="Calibri"/>
                <a:ea typeface="Calibri"/>
                <a:cs typeface="Calibri"/>
                <a:sym typeface="Calibri"/>
              </a:rPr>
              <a:t>T</a:t>
            </a:r>
            <a:r>
              <a:rPr lang="en-US" altLang="zh-TW" sz="1200" dirty="0">
                <a:latin typeface="Calibri"/>
                <a:ea typeface="Calibri"/>
                <a:cs typeface="Calibri"/>
                <a:sym typeface="Calibri"/>
              </a:rPr>
              <a:t>erm</a:t>
            </a:r>
            <a:endParaRPr sz="1200" dirty="0">
              <a:latin typeface="Calibri"/>
              <a:ea typeface="Calibri"/>
              <a:cs typeface="Calibri"/>
              <a:sym typeface="Calibri"/>
            </a:endParaRPr>
          </a:p>
          <a:p>
            <a:pPr algn="ctr"/>
            <a:r>
              <a:rPr lang="en-US" altLang="zh-TW" sz="1200" u="sng" dirty="0">
                <a:latin typeface="Calibri"/>
                <a:ea typeface="Calibri"/>
                <a:cs typeface="Calibri"/>
                <a:sym typeface="Calibri"/>
              </a:rPr>
              <a:t>M</a:t>
            </a:r>
            <a:r>
              <a:rPr lang="en-US" altLang="zh-TW" sz="1200" dirty="0">
                <a:latin typeface="Calibri"/>
                <a:ea typeface="Calibri"/>
                <a:cs typeface="Calibri"/>
                <a:sym typeface="Calibri"/>
              </a:rPr>
              <a:t>emory</a:t>
            </a:r>
            <a:endParaRPr sz="1200" dirty="0">
              <a:latin typeface="Calibri"/>
              <a:ea typeface="Calibri"/>
              <a:cs typeface="Calibri"/>
              <a:sym typeface="Calibri"/>
            </a:endParaRPr>
          </a:p>
        </p:txBody>
      </p:sp>
      <p:sp>
        <p:nvSpPr>
          <p:cNvPr id="110" name="Google Shape;110;p18"/>
          <p:cNvSpPr txBox="1"/>
          <p:nvPr/>
        </p:nvSpPr>
        <p:spPr>
          <a:xfrm>
            <a:off x="3954325" y="5087651"/>
            <a:ext cx="1000419" cy="553998"/>
          </a:xfrm>
          <a:prstGeom prst="rect">
            <a:avLst/>
          </a:prstGeom>
          <a:solidFill>
            <a:schemeClr val="tx2">
              <a:lumMod val="60000"/>
              <a:lumOff val="40000"/>
            </a:schemeClr>
          </a:solidFill>
          <a:ln>
            <a:noFill/>
          </a:ln>
        </p:spPr>
        <p:txBody>
          <a:bodyPr spcFirstLastPara="1" wrap="square" lIns="0" tIns="0" rIns="0" bIns="0" anchor="t" anchorCtr="0">
            <a:spAutoFit/>
          </a:bodyPr>
          <a:lstStyle/>
          <a:p>
            <a:pPr algn="ctr"/>
            <a:r>
              <a:rPr lang="en-US" altLang="zh-TW" sz="1200" u="sng" dirty="0">
                <a:latin typeface="Calibri"/>
                <a:ea typeface="Calibri"/>
                <a:cs typeface="Calibri"/>
                <a:sym typeface="Calibri"/>
              </a:rPr>
              <a:t>C</a:t>
            </a:r>
            <a:r>
              <a:rPr lang="en-US" altLang="zh-TW" sz="1200" dirty="0">
                <a:latin typeface="Calibri"/>
                <a:ea typeface="Calibri"/>
                <a:cs typeface="Calibri"/>
                <a:sym typeface="Calibri"/>
              </a:rPr>
              <a:t>onvolutional</a:t>
            </a:r>
            <a:endParaRPr sz="1200" dirty="0">
              <a:latin typeface="Calibri"/>
              <a:ea typeface="Calibri"/>
              <a:cs typeface="Calibri"/>
              <a:sym typeface="Calibri"/>
            </a:endParaRPr>
          </a:p>
          <a:p>
            <a:pPr algn="ctr"/>
            <a:r>
              <a:rPr lang="en-US" altLang="zh-TW" sz="1200" u="sng" dirty="0">
                <a:latin typeface="Calibri"/>
                <a:ea typeface="Calibri"/>
                <a:cs typeface="Calibri"/>
                <a:sym typeface="Calibri"/>
              </a:rPr>
              <a:t>N</a:t>
            </a:r>
            <a:r>
              <a:rPr lang="en-US" altLang="zh-TW" sz="1200" dirty="0">
                <a:latin typeface="Calibri"/>
                <a:ea typeface="Calibri"/>
                <a:cs typeface="Calibri"/>
                <a:sym typeface="Calibri"/>
              </a:rPr>
              <a:t>eural</a:t>
            </a:r>
            <a:endParaRPr sz="1200" dirty="0">
              <a:latin typeface="Calibri"/>
              <a:ea typeface="Calibri"/>
              <a:cs typeface="Calibri"/>
              <a:sym typeface="Calibri"/>
            </a:endParaRPr>
          </a:p>
          <a:p>
            <a:pPr algn="ctr"/>
            <a:r>
              <a:rPr lang="en-US" altLang="zh-TW" sz="1200" u="sng" dirty="0">
                <a:latin typeface="Calibri"/>
                <a:ea typeface="Calibri"/>
                <a:cs typeface="Calibri"/>
                <a:sym typeface="Calibri"/>
              </a:rPr>
              <a:t>N</a:t>
            </a:r>
            <a:r>
              <a:rPr lang="en-US" altLang="zh-TW" sz="1200" dirty="0">
                <a:latin typeface="Calibri"/>
                <a:ea typeface="Calibri"/>
                <a:cs typeface="Calibri"/>
                <a:sym typeface="Calibri"/>
              </a:rPr>
              <a:t>etwork</a:t>
            </a:r>
            <a:endParaRPr sz="1200" dirty="0">
              <a:latin typeface="Calibri"/>
              <a:ea typeface="Calibri"/>
              <a:cs typeface="Calibri"/>
              <a:sym typeface="Calibri"/>
            </a:endParaRPr>
          </a:p>
        </p:txBody>
      </p:sp>
      <p:pic>
        <p:nvPicPr>
          <p:cNvPr id="26" name="Google Shape;111;p18">
            <a:extLst>
              <a:ext uri="{FF2B5EF4-FFF2-40B4-BE49-F238E27FC236}">
                <a16:creationId xmlns:a16="http://schemas.microsoft.com/office/drawing/2014/main" id="{65F5D4E7-ADEE-68A0-05AE-5BA7760EFCED}"/>
              </a:ext>
            </a:extLst>
          </p:cNvPr>
          <p:cNvPicPr preferRelativeResize="0"/>
          <p:nvPr/>
        </p:nvPicPr>
        <p:blipFill rotWithShape="1">
          <a:blip r:embed="rId3">
            <a:alphaModFix/>
          </a:blip>
          <a:srcRect l="53156"/>
          <a:stretch/>
        </p:blipFill>
        <p:spPr>
          <a:xfrm>
            <a:off x="8061154" y="1575277"/>
            <a:ext cx="2825124" cy="4957103"/>
          </a:xfrm>
          <a:prstGeom prst="rect">
            <a:avLst/>
          </a:prstGeom>
          <a:noFill/>
          <a:ln>
            <a:noFill/>
          </a:ln>
        </p:spPr>
      </p:pic>
      <p:grpSp>
        <p:nvGrpSpPr>
          <p:cNvPr id="8" name="Group 7">
            <a:extLst>
              <a:ext uri="{FF2B5EF4-FFF2-40B4-BE49-F238E27FC236}">
                <a16:creationId xmlns:a16="http://schemas.microsoft.com/office/drawing/2014/main" id="{B81695BE-2E26-0122-7E6F-D28F4A5A0ACB}"/>
              </a:ext>
            </a:extLst>
          </p:cNvPr>
          <p:cNvGrpSpPr>
            <a:grpSpLocks noChangeAspect="1"/>
          </p:cNvGrpSpPr>
          <p:nvPr/>
        </p:nvGrpSpPr>
        <p:grpSpPr>
          <a:xfrm>
            <a:off x="1140187" y="2390801"/>
            <a:ext cx="2099221" cy="3924000"/>
            <a:chOff x="223015" y="2342490"/>
            <a:chExt cx="2124000" cy="3970318"/>
          </a:xfrm>
        </p:grpSpPr>
        <p:sp>
          <p:nvSpPr>
            <p:cNvPr id="15" name="TextBox 14">
              <a:extLst>
                <a:ext uri="{FF2B5EF4-FFF2-40B4-BE49-F238E27FC236}">
                  <a16:creationId xmlns:a16="http://schemas.microsoft.com/office/drawing/2014/main" id="{5115C89F-1CD2-1916-99D6-6C85320711D4}"/>
                </a:ext>
              </a:extLst>
            </p:cNvPr>
            <p:cNvSpPr txBox="1">
              <a:spLocks noChangeAspect="1"/>
            </p:cNvSpPr>
            <p:nvPr/>
          </p:nvSpPr>
          <p:spPr>
            <a:xfrm>
              <a:off x="223015" y="2342490"/>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   #  #</a:t>
              </a:r>
            </a:p>
            <a:p>
              <a:r>
                <a:rPr lang="en-TW" dirty="0">
                  <a:latin typeface="Courier New" panose="02070309020205020404" pitchFamily="49" charset="0"/>
                  <a:cs typeface="Courier New" panose="02070309020205020404" pitchFamily="49" charset="0"/>
                </a:rPr>
                <a:t>#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   P     #</a:t>
              </a:r>
            </a:p>
            <a:p>
              <a:r>
                <a:rPr lang="en-TW" dirty="0">
                  <a:latin typeface="Courier New" panose="02070309020205020404" pitchFamily="49" charset="0"/>
                  <a:cs typeface="Courier New" panose="02070309020205020404" pitchFamily="49" charset="0"/>
                </a:rPr>
                <a:t>#  N #     A##</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grpSp>
          <p:nvGrpSpPr>
            <p:cNvPr id="5" name="Group 4">
              <a:extLst>
                <a:ext uri="{FF2B5EF4-FFF2-40B4-BE49-F238E27FC236}">
                  <a16:creationId xmlns:a16="http://schemas.microsoft.com/office/drawing/2014/main" id="{9E891615-050E-1A8D-FBBE-19D8E0DBFB2D}"/>
                </a:ext>
              </a:extLst>
            </p:cNvPr>
            <p:cNvGrpSpPr>
              <a:grpSpLocks noChangeAspect="1"/>
            </p:cNvGrpSpPr>
            <p:nvPr/>
          </p:nvGrpSpPr>
          <p:grpSpPr>
            <a:xfrm>
              <a:off x="1320105" y="3554727"/>
              <a:ext cx="470587" cy="1478590"/>
              <a:chOff x="1554885" y="2838030"/>
              <a:chExt cx="470587" cy="1478590"/>
            </a:xfrm>
          </p:grpSpPr>
          <p:sp>
            <p:nvSpPr>
              <p:cNvPr id="4" name="Triangle 3">
                <a:extLst>
                  <a:ext uri="{FF2B5EF4-FFF2-40B4-BE49-F238E27FC236}">
                    <a16:creationId xmlns:a16="http://schemas.microsoft.com/office/drawing/2014/main" id="{3FA81B32-9F61-652D-A079-5E7084AE11FD}"/>
                  </a:ext>
                </a:extLst>
              </p:cNvPr>
              <p:cNvSpPr>
                <a:spLocks noChangeAspect="1"/>
              </p:cNvSpPr>
              <p:nvPr/>
            </p:nvSpPr>
            <p:spPr>
              <a:xfrm rot="16200000">
                <a:off x="1929255" y="4220402"/>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9" name="Triangle 28">
                <a:extLst>
                  <a:ext uri="{FF2B5EF4-FFF2-40B4-BE49-F238E27FC236}">
                    <a16:creationId xmlns:a16="http://schemas.microsoft.com/office/drawing/2014/main" id="{71632E33-184F-1176-5657-505E63B237F8}"/>
                  </a:ext>
                </a:extLst>
              </p:cNvPr>
              <p:cNvSpPr>
                <a:spLocks noChangeAspect="1"/>
              </p:cNvSpPr>
              <p:nvPr/>
            </p:nvSpPr>
            <p:spPr>
              <a:xfrm rot="16200000">
                <a:off x="1789209" y="4220402"/>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Triangle 29">
                <a:extLst>
                  <a:ext uri="{FF2B5EF4-FFF2-40B4-BE49-F238E27FC236}">
                    <a16:creationId xmlns:a16="http://schemas.microsoft.com/office/drawing/2014/main" id="{68946C17-3714-56FE-A29E-3F98B6473D86}"/>
                  </a:ext>
                </a:extLst>
              </p:cNvPr>
              <p:cNvSpPr>
                <a:spLocks noChangeAspect="1"/>
              </p:cNvSpPr>
              <p:nvPr/>
            </p:nvSpPr>
            <p:spPr>
              <a:xfrm rot="16200000">
                <a:off x="1661521" y="4220402"/>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1" name="Triangle 30">
                <a:extLst>
                  <a:ext uri="{FF2B5EF4-FFF2-40B4-BE49-F238E27FC236}">
                    <a16:creationId xmlns:a16="http://schemas.microsoft.com/office/drawing/2014/main" id="{0A912B02-4AFB-A91E-F471-E688CBB4F797}"/>
                  </a:ext>
                </a:extLst>
              </p:cNvPr>
              <p:cNvSpPr>
                <a:spLocks noChangeAspect="1"/>
              </p:cNvSpPr>
              <p:nvPr/>
            </p:nvSpPr>
            <p:spPr>
              <a:xfrm>
                <a:off x="1676914" y="3979464"/>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riangle 31">
                <a:extLst>
                  <a:ext uri="{FF2B5EF4-FFF2-40B4-BE49-F238E27FC236}">
                    <a16:creationId xmlns:a16="http://schemas.microsoft.com/office/drawing/2014/main" id="{D78E7D04-AEBD-DCDD-27D5-BAABB829BEF5}"/>
                  </a:ext>
                </a:extLst>
              </p:cNvPr>
              <p:cNvSpPr>
                <a:spLocks noChangeAspect="1"/>
              </p:cNvSpPr>
              <p:nvPr/>
            </p:nvSpPr>
            <p:spPr>
              <a:xfrm>
                <a:off x="1676914" y="3666294"/>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Triangle 32">
                <a:extLst>
                  <a:ext uri="{FF2B5EF4-FFF2-40B4-BE49-F238E27FC236}">
                    <a16:creationId xmlns:a16="http://schemas.microsoft.com/office/drawing/2014/main" id="{D3F7AF7E-E4A9-7E5A-64C6-C3119D2FB59E}"/>
                  </a:ext>
                </a:extLst>
              </p:cNvPr>
              <p:cNvSpPr>
                <a:spLocks noChangeAspect="1"/>
              </p:cNvSpPr>
              <p:nvPr/>
            </p:nvSpPr>
            <p:spPr>
              <a:xfrm>
                <a:off x="1676914" y="3390195"/>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4" name="Triangle 33">
                <a:extLst>
                  <a:ext uri="{FF2B5EF4-FFF2-40B4-BE49-F238E27FC236}">
                    <a16:creationId xmlns:a16="http://schemas.microsoft.com/office/drawing/2014/main" id="{D334EA50-A53F-781E-F8E6-19583ED3CE0D}"/>
                  </a:ext>
                </a:extLst>
              </p:cNvPr>
              <p:cNvSpPr>
                <a:spLocks noChangeAspect="1"/>
              </p:cNvSpPr>
              <p:nvPr/>
            </p:nvSpPr>
            <p:spPr>
              <a:xfrm>
                <a:off x="1676914" y="3126453"/>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Triangle 34">
                <a:extLst>
                  <a:ext uri="{FF2B5EF4-FFF2-40B4-BE49-F238E27FC236}">
                    <a16:creationId xmlns:a16="http://schemas.microsoft.com/office/drawing/2014/main" id="{7BA6312F-2966-9AB8-23BE-C17BEB669626}"/>
                  </a:ext>
                </a:extLst>
              </p:cNvPr>
              <p:cNvSpPr>
                <a:spLocks noChangeAspect="1"/>
              </p:cNvSpPr>
              <p:nvPr/>
            </p:nvSpPr>
            <p:spPr>
              <a:xfrm rot="16200000">
                <a:off x="1675932" y="2850852"/>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Triangle 35">
                <a:extLst>
                  <a:ext uri="{FF2B5EF4-FFF2-40B4-BE49-F238E27FC236}">
                    <a16:creationId xmlns:a16="http://schemas.microsoft.com/office/drawing/2014/main" id="{AB42DB97-E2EE-A936-15AD-DCFBA1B98514}"/>
                  </a:ext>
                </a:extLst>
              </p:cNvPr>
              <p:cNvSpPr>
                <a:spLocks noChangeAspect="1"/>
              </p:cNvSpPr>
              <p:nvPr/>
            </p:nvSpPr>
            <p:spPr>
              <a:xfrm rot="16200000">
                <a:off x="1550303" y="2842612"/>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sp>
        <p:nvSpPr>
          <p:cNvPr id="7" name="TextBox 6">
            <a:extLst>
              <a:ext uri="{FF2B5EF4-FFF2-40B4-BE49-F238E27FC236}">
                <a16:creationId xmlns:a16="http://schemas.microsoft.com/office/drawing/2014/main" id="{BEC85052-F1A5-AF13-2743-D4E4E498BF2E}"/>
              </a:ext>
            </a:extLst>
          </p:cNvPr>
          <p:cNvSpPr txBox="1"/>
          <p:nvPr/>
        </p:nvSpPr>
        <p:spPr>
          <a:xfrm>
            <a:off x="278288" y="1560138"/>
            <a:ext cx="3827682" cy="605294"/>
          </a:xfrm>
          <a:prstGeom prst="rect">
            <a:avLst/>
          </a:prstGeom>
          <a:noFill/>
        </p:spPr>
        <p:txBody>
          <a:bodyPr wrap="square" rtlCol="0">
            <a:spAutoFit/>
          </a:bodyPr>
          <a:lstStyle/>
          <a:p>
            <a:pPr algn="ctr"/>
            <a:r>
              <a:rPr lang="en-TW" sz="2000" i="1" dirty="0">
                <a:latin typeface="Times New Roman" panose="02020603050405020304" pitchFamily="18" charset="0"/>
                <a:cs typeface="Times New Roman" panose="02020603050405020304" pitchFamily="18" charset="0"/>
              </a:rPr>
              <a:t>Observed Gridworld trajectory, </a:t>
            </a:r>
            <a:r>
              <a:rPr lang="en-TW" sz="2000" dirty="0"/>
              <a:t>𝜏</a:t>
            </a:r>
            <a:r>
              <a:rPr lang="en-TW" sz="2000" baseline="-25000" dirty="0"/>
              <a:t>j</a:t>
            </a:r>
          </a:p>
          <a:p>
            <a:pPr algn="ctr"/>
            <a:r>
              <a:rPr lang="en-TW" sz="2000" baseline="-25000" dirty="0"/>
              <a:t>10,000 per agent x 30 agents = 30,000 training sets</a:t>
            </a:r>
          </a:p>
        </p:txBody>
      </p:sp>
      <p:cxnSp>
        <p:nvCxnSpPr>
          <p:cNvPr id="10" name="Straight Arrow Connector 9">
            <a:extLst>
              <a:ext uri="{FF2B5EF4-FFF2-40B4-BE49-F238E27FC236}">
                <a16:creationId xmlns:a16="http://schemas.microsoft.com/office/drawing/2014/main" id="{744ACC27-CFF6-E447-278A-99C71728E8E0}"/>
              </a:ext>
            </a:extLst>
          </p:cNvPr>
          <p:cNvCxnSpPr>
            <a:cxnSpLocks/>
            <a:stCxn id="7" idx="3"/>
          </p:cNvCxnSpPr>
          <p:nvPr/>
        </p:nvCxnSpPr>
        <p:spPr>
          <a:xfrm>
            <a:off x="4105970" y="1862785"/>
            <a:ext cx="1000419" cy="373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9FE1347-C721-1003-3FF7-4BF1608BB1B8}"/>
              </a:ext>
            </a:extLst>
          </p:cNvPr>
          <p:cNvCxnSpPr>
            <a:cxnSpLocks/>
          </p:cNvCxnSpPr>
          <p:nvPr/>
        </p:nvCxnSpPr>
        <p:spPr>
          <a:xfrm flipV="1">
            <a:off x="7158555" y="2390801"/>
            <a:ext cx="1107497" cy="19241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Google Shape;115;p18">
                <a:extLst>
                  <a:ext uri="{FF2B5EF4-FFF2-40B4-BE49-F238E27FC236}">
                    <a16:creationId xmlns:a16="http://schemas.microsoft.com/office/drawing/2014/main" id="{0ECE0F77-DCF4-7BD5-D090-094375F3F419}"/>
                  </a:ext>
                </a:extLst>
              </p:cNvPr>
              <p:cNvSpPr txBox="1"/>
              <p:nvPr/>
            </p:nvSpPr>
            <p:spPr>
              <a:xfrm>
                <a:off x="9996616" y="4673487"/>
                <a:ext cx="2035856" cy="461624"/>
              </a:xfrm>
              <a:prstGeom prst="rect">
                <a:avLst/>
              </a:prstGeom>
              <a:solidFill>
                <a:srgbClr val="EAD1DC"/>
              </a:solidFill>
              <a:ln>
                <a:noFill/>
              </a:ln>
            </p:spPr>
            <p:txBody>
              <a:bodyPr spcFirstLastPara="1" wrap="square" lIns="121900" tIns="121900" rIns="121900" bIns="121900" anchor="t" anchorCtr="0">
                <a:spAutoFit/>
              </a:bodyPr>
              <a:lstStyle/>
              <a:p>
                <a:pPr algn="ctr"/>
                <a14:m>
                  <m:oMath xmlns:m="http://schemas.openxmlformats.org/officeDocument/2006/math">
                    <m:acc>
                      <m:accPr>
                        <m:chr m:val="̂"/>
                        <m:ctrlPr>
                          <a:rPr lang="en-TW" sz="1400" b="1" i="1" dirty="0" smtClean="0">
                            <a:latin typeface="Cambria Math" panose="02040503050406030204" pitchFamily="18" charset="0"/>
                            <a:cs typeface="Times New Roman" panose="02020603050405020304" pitchFamily="18" charset="0"/>
                          </a:rPr>
                        </m:ctrlPr>
                      </m:accPr>
                      <m:e>
                        <m:r>
                          <a:rPr lang="en-TW" sz="1400" b="1" i="1" dirty="0">
                            <a:latin typeface="Cambria Math" panose="02040503050406030204" pitchFamily="18" charset="0"/>
                            <a:cs typeface="Times New Roman" panose="02020603050405020304" pitchFamily="18" charset="0"/>
                          </a:rPr>
                          <m:t>𝒈</m:t>
                        </m:r>
                        <m:r>
                          <a:rPr lang="en-TW" sz="1400" b="1" i="1" dirty="0">
                            <a:latin typeface="Cambria Math" panose="02040503050406030204" pitchFamily="18" charset="0"/>
                            <a:cs typeface="Times New Roman" panose="02020603050405020304" pitchFamily="18" charset="0"/>
                          </a:rPr>
                          <m:t>∗</m:t>
                        </m:r>
                        <m:r>
                          <a:rPr lang="en-TW" sz="1400" b="1" i="1" baseline="-25000" dirty="0">
                            <a:latin typeface="Cambria Math" panose="02040503050406030204" pitchFamily="18" charset="0"/>
                            <a:cs typeface="Times New Roman" panose="02020603050405020304" pitchFamily="18" charset="0"/>
                          </a:rPr>
                          <m:t>𝒌</m:t>
                        </m:r>
                      </m:e>
                    </m:acc>
                  </m:oMath>
                </a14:m>
                <a:r>
                  <a:rPr lang="en-TW" sz="1400" b="1" dirty="0">
                    <a:latin typeface="Times New Roman" panose="02020603050405020304" pitchFamily="18" charset="0"/>
                    <a:cs typeface="Times New Roman" panose="02020603050405020304" pitchFamily="18" charset="0"/>
                  </a:rPr>
                  <a:t> = O &gt; M &gt; N &gt; P</a:t>
                </a:r>
                <a:r>
                  <a:rPr lang="en-US" altLang="zh-TW" sz="1400" b="1" dirty="0"/>
                  <a:t> </a:t>
                </a:r>
                <a:endParaRPr sz="1400" b="1" dirty="0"/>
              </a:p>
            </p:txBody>
          </p:sp>
        </mc:Choice>
        <mc:Fallback xmlns="">
          <p:sp>
            <p:nvSpPr>
              <p:cNvPr id="50" name="Google Shape;115;p18">
                <a:extLst>
                  <a:ext uri="{FF2B5EF4-FFF2-40B4-BE49-F238E27FC236}">
                    <a16:creationId xmlns:a16="http://schemas.microsoft.com/office/drawing/2014/main" id="{0ECE0F77-DCF4-7BD5-D090-094375F3F419}"/>
                  </a:ext>
                </a:extLst>
              </p:cNvPr>
              <p:cNvSpPr txBox="1">
                <a:spLocks noRot="1" noChangeAspect="1" noMove="1" noResize="1" noEditPoints="1" noAdjustHandles="1" noChangeArrowheads="1" noChangeShapeType="1" noTextEdit="1"/>
              </p:cNvSpPr>
              <p:nvPr/>
            </p:nvSpPr>
            <p:spPr>
              <a:xfrm>
                <a:off x="9996616" y="4673487"/>
                <a:ext cx="2035856" cy="461624"/>
              </a:xfrm>
              <a:prstGeom prst="rect">
                <a:avLst/>
              </a:prstGeom>
              <a:blipFill>
                <a:blip r:embed="rId4"/>
                <a:stretch>
                  <a:fillRect/>
                </a:stretch>
              </a:blipFill>
              <a:ln>
                <a:noFill/>
              </a:ln>
            </p:spPr>
            <p:txBody>
              <a:bodyPr/>
              <a:lstStyle/>
              <a:p>
                <a:r>
                  <a:rPr lang="en-TW">
                    <a:noFill/>
                  </a:rPr>
                  <a:t> </a:t>
                </a:r>
              </a:p>
            </p:txBody>
          </p:sp>
        </mc:Fallback>
      </mc:AlternateContent>
      <p:cxnSp>
        <p:nvCxnSpPr>
          <p:cNvPr id="51" name="Straight Arrow Connector 50">
            <a:extLst>
              <a:ext uri="{FF2B5EF4-FFF2-40B4-BE49-F238E27FC236}">
                <a16:creationId xmlns:a16="http://schemas.microsoft.com/office/drawing/2014/main" id="{6DF798B9-9CF4-533A-AF7C-4796EFBD16A4}"/>
              </a:ext>
            </a:extLst>
          </p:cNvPr>
          <p:cNvCxnSpPr>
            <a:cxnSpLocks/>
          </p:cNvCxnSpPr>
          <p:nvPr/>
        </p:nvCxnSpPr>
        <p:spPr>
          <a:xfrm flipH="1" flipV="1">
            <a:off x="9774195" y="2545261"/>
            <a:ext cx="653916" cy="4080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BFD2E7B-A7D5-AE84-8AFF-5CE00037F7E9}"/>
              </a:ext>
            </a:extLst>
          </p:cNvPr>
          <p:cNvCxnSpPr>
            <a:cxnSpLocks/>
          </p:cNvCxnSpPr>
          <p:nvPr/>
        </p:nvCxnSpPr>
        <p:spPr>
          <a:xfrm flipV="1">
            <a:off x="10316107" y="5282723"/>
            <a:ext cx="264404" cy="2326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E6DE798-EB68-1C2E-6C4C-234195539FE0}"/>
              </a:ext>
            </a:extLst>
          </p:cNvPr>
          <p:cNvSpPr txBox="1"/>
          <p:nvPr/>
        </p:nvSpPr>
        <p:spPr>
          <a:xfrm>
            <a:off x="9144971" y="1987516"/>
            <a:ext cx="1411500" cy="276999"/>
          </a:xfrm>
          <a:prstGeom prst="rect">
            <a:avLst/>
          </a:prstGeom>
          <a:noFill/>
        </p:spPr>
        <p:txBody>
          <a:bodyPr wrap="square" rtlCol="0">
            <a:spAutoFit/>
          </a:bodyPr>
          <a:lstStyle/>
          <a:p>
            <a:pPr algn="ctr"/>
            <a:r>
              <a:rPr lang="en-US" sz="1200" i="1" dirty="0">
                <a:latin typeface="Times New Roman" panose="02020603050405020304" pitchFamily="18" charset="0"/>
                <a:cs typeface="Times New Roman" panose="02020603050405020304" pitchFamily="18" charset="0"/>
              </a:rPr>
              <a:t>Q</a:t>
            </a:r>
            <a:r>
              <a:rPr lang="en-TW" sz="1200" i="1" dirty="0">
                <a:latin typeface="Times New Roman" panose="02020603050405020304" pitchFamily="18" charset="0"/>
                <a:cs typeface="Times New Roman" panose="02020603050405020304" pitchFamily="18" charset="0"/>
              </a:rPr>
              <a:t>uery trajectory</a:t>
            </a:r>
          </a:p>
        </p:txBody>
      </p:sp>
      <p:sp>
        <p:nvSpPr>
          <p:cNvPr id="49" name="TextBox 48">
            <a:extLst>
              <a:ext uri="{FF2B5EF4-FFF2-40B4-BE49-F238E27FC236}">
                <a16:creationId xmlns:a16="http://schemas.microsoft.com/office/drawing/2014/main" id="{2FE5D831-4A16-C22E-2796-B5E371408850}"/>
              </a:ext>
            </a:extLst>
          </p:cNvPr>
          <p:cNvSpPr txBox="1">
            <a:spLocks/>
          </p:cNvSpPr>
          <p:nvPr/>
        </p:nvSpPr>
        <p:spPr>
          <a:xfrm>
            <a:off x="10556472" y="1769030"/>
            <a:ext cx="1476000" cy="2677656"/>
          </a:xfrm>
          <a:prstGeom prst="rect">
            <a:avLst/>
          </a:prstGeom>
          <a:solidFill>
            <a:schemeClr val="bg1"/>
          </a:solidFill>
          <a:ln>
            <a:solidFill>
              <a:schemeClr val="tx1"/>
            </a:solidFill>
          </a:ln>
          <a:effectLst/>
        </p:spPr>
        <p:txBody>
          <a:bodyPr wrap="square" rtlCol="0">
            <a:spAutoFit/>
          </a:bodyPr>
          <a:lstStyle/>
          <a:p>
            <a:r>
              <a:rPr lang="en-TW" sz="1200" dirty="0">
                <a:latin typeface="Courier New" panose="02070309020205020404" pitchFamily="49" charset="0"/>
                <a:cs typeface="Courier New" panose="02070309020205020404" pitchFamily="49" charset="0"/>
              </a:rPr>
              <a:t>##############</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O     #</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M    A    N#</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P     #</a:t>
            </a:r>
          </a:p>
          <a:p>
            <a:r>
              <a:rPr lang="en-TW"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60158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25" name="Group 24">
            <a:extLst>
              <a:ext uri="{FF2B5EF4-FFF2-40B4-BE49-F238E27FC236}">
                <a16:creationId xmlns:a16="http://schemas.microsoft.com/office/drawing/2014/main" id="{66B6D52F-21B2-869B-E555-730E7B7B11D7}"/>
              </a:ext>
            </a:extLst>
          </p:cNvPr>
          <p:cNvGrpSpPr/>
          <p:nvPr/>
        </p:nvGrpSpPr>
        <p:grpSpPr>
          <a:xfrm>
            <a:off x="6770992" y="1471432"/>
            <a:ext cx="3711746" cy="5259977"/>
            <a:chOff x="6770992" y="1471432"/>
            <a:chExt cx="3711746" cy="5259977"/>
          </a:xfrm>
        </p:grpSpPr>
        <p:pic>
          <p:nvPicPr>
            <p:cNvPr id="52" name="Google Shape;130;p19">
              <a:extLst>
                <a:ext uri="{FF2B5EF4-FFF2-40B4-BE49-F238E27FC236}">
                  <a16:creationId xmlns:a16="http://schemas.microsoft.com/office/drawing/2014/main" id="{F1E98395-9832-8F00-DC29-CB1426C4A8F2}"/>
                </a:ext>
              </a:extLst>
            </p:cNvPr>
            <p:cNvPicPr preferRelativeResize="0"/>
            <p:nvPr/>
          </p:nvPicPr>
          <p:blipFill rotWithShape="1">
            <a:blip r:embed="rId3">
              <a:alphaModFix/>
            </a:blip>
            <a:srcRect l="8657" r="29442"/>
            <a:stretch/>
          </p:blipFill>
          <p:spPr>
            <a:xfrm>
              <a:off x="6770992" y="1471432"/>
              <a:ext cx="3711746" cy="5259977"/>
            </a:xfrm>
            <a:prstGeom prst="rect">
              <a:avLst/>
            </a:prstGeom>
            <a:noFill/>
            <a:ln>
              <a:noFill/>
            </a:ln>
          </p:spPr>
        </p:pic>
        <p:sp>
          <p:nvSpPr>
            <p:cNvPr id="12" name="Rectangle 11">
              <a:extLst>
                <a:ext uri="{FF2B5EF4-FFF2-40B4-BE49-F238E27FC236}">
                  <a16:creationId xmlns:a16="http://schemas.microsoft.com/office/drawing/2014/main" id="{8E074AE9-AFAB-AA90-E4AF-6F3974406EFC}"/>
                </a:ext>
              </a:extLst>
            </p:cNvPr>
            <p:cNvSpPr/>
            <p:nvPr/>
          </p:nvSpPr>
          <p:spPr>
            <a:xfrm>
              <a:off x="8626865" y="1548248"/>
              <a:ext cx="1394465" cy="243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90" name="Google Shape;90;p16"/>
          <p:cNvSpPr txBox="1">
            <a:spLocks noGrp="1"/>
          </p:cNvSpPr>
          <p:nvPr>
            <p:ph type="title"/>
          </p:nvPr>
        </p:nvSpPr>
        <p:spPr>
          <a:xfrm>
            <a:off x="838200" y="360363"/>
            <a:ext cx="10515600" cy="992935"/>
          </a:xfrm>
          <a:prstGeom prst="rect">
            <a:avLst/>
          </a:prstGeom>
        </p:spPr>
        <p:txBody>
          <a:bodyPr spcFirstLastPara="1" vert="horz" wrap="square" lIns="121900" tIns="121900" rIns="121900" bIns="121900" rtlCol="0" anchor="t" anchorCtr="0">
            <a:noAutofit/>
          </a:bodyPr>
          <a:lstStyle/>
          <a:p>
            <a:pPr algn="ctr">
              <a:lnSpc>
                <a:spcPct val="100000"/>
              </a:lnSpc>
              <a:buSzPts val="990"/>
            </a:pPr>
            <a:r>
              <a:rPr lang="en-US" altLang="zh-TW" sz="3200" b="1" dirty="0" err="1">
                <a:solidFill>
                  <a:srgbClr val="000000"/>
                </a:solidFill>
                <a:latin typeface="+mn-lt"/>
                <a:ea typeface="Arial"/>
                <a:cs typeface="Arial"/>
                <a:sym typeface="Arial"/>
              </a:rPr>
              <a:t>ToMNet</a:t>
            </a:r>
            <a:r>
              <a:rPr lang="en-US" altLang="zh-TW" sz="3200" b="1" dirty="0">
                <a:solidFill>
                  <a:srgbClr val="000000"/>
                </a:solidFill>
                <a:latin typeface="+mn-lt"/>
                <a:ea typeface="Arial"/>
                <a:cs typeface="Arial"/>
                <a:sym typeface="Arial"/>
              </a:rPr>
              <a:t> Prediction Probabilities Represent Social Networks</a:t>
            </a:r>
            <a:endParaRPr sz="3200" b="1" dirty="0">
              <a:latin typeface="+mn-lt"/>
            </a:endParaRPr>
          </a:p>
        </p:txBody>
      </p:sp>
      <p:sp>
        <p:nvSpPr>
          <p:cNvPr id="2" name="TextBox 1">
            <a:extLst>
              <a:ext uri="{FF2B5EF4-FFF2-40B4-BE49-F238E27FC236}">
                <a16:creationId xmlns:a16="http://schemas.microsoft.com/office/drawing/2014/main" id="{438F009A-9916-5E02-0A5E-65FBDF67607F}"/>
              </a:ext>
            </a:extLst>
          </p:cNvPr>
          <p:cNvSpPr txBox="1"/>
          <p:nvPr/>
        </p:nvSpPr>
        <p:spPr>
          <a:xfrm>
            <a:off x="2585928" y="6175896"/>
            <a:ext cx="3711746" cy="461665"/>
          </a:xfrm>
          <a:prstGeom prst="rect">
            <a:avLst/>
          </a:prstGeom>
          <a:noFill/>
        </p:spPr>
        <p:txBody>
          <a:bodyPr wrap="square" rtlCol="0">
            <a:spAutoFit/>
          </a:bodyPr>
          <a:lstStyle/>
          <a:p>
            <a:pPr algn="ctr"/>
            <a:r>
              <a:rPr lang="en-TW" sz="2400" i="1" dirty="0">
                <a:latin typeface="Times New Roman" panose="02020603050405020304" pitchFamily="18" charset="0"/>
                <a:cs typeface="Times New Roman" panose="02020603050405020304" pitchFamily="18" charset="0"/>
              </a:rPr>
              <a:t>p(O) &gt; p(M) &gt; p(N) &gt; p(P)</a:t>
            </a:r>
          </a:p>
        </p:txBody>
      </p:sp>
      <p:graphicFrame>
        <p:nvGraphicFramePr>
          <p:cNvPr id="36" name="Table 35">
            <a:extLst>
              <a:ext uri="{FF2B5EF4-FFF2-40B4-BE49-F238E27FC236}">
                <a16:creationId xmlns:a16="http://schemas.microsoft.com/office/drawing/2014/main" id="{DDD9DD92-50E4-6200-882E-932C36E20EE7}"/>
              </a:ext>
            </a:extLst>
          </p:cNvPr>
          <p:cNvGraphicFramePr>
            <a:graphicFrameLocks noGrp="1"/>
          </p:cNvGraphicFramePr>
          <p:nvPr>
            <p:extLst>
              <p:ext uri="{D42A27DB-BD31-4B8C-83A1-F6EECF244321}">
                <p14:modId xmlns:p14="http://schemas.microsoft.com/office/powerpoint/2010/main" val="3846494343"/>
              </p:ext>
            </p:extLst>
          </p:nvPr>
        </p:nvGraphicFramePr>
        <p:xfrm>
          <a:off x="1272538" y="1885725"/>
          <a:ext cx="4230884" cy="1431759"/>
        </p:xfrm>
        <a:graphic>
          <a:graphicData uri="http://schemas.openxmlformats.org/drawingml/2006/table">
            <a:tbl>
              <a:tblPr firstRow="1" bandRow="1">
                <a:tableStyleId>{2D5ABB26-0587-4C30-8999-92F81FD0307C}</a:tableStyleId>
              </a:tblPr>
              <a:tblGrid>
                <a:gridCol w="604412">
                  <a:extLst>
                    <a:ext uri="{9D8B030D-6E8A-4147-A177-3AD203B41FA5}">
                      <a16:colId xmlns:a16="http://schemas.microsoft.com/office/drawing/2014/main" val="4278371098"/>
                    </a:ext>
                  </a:extLst>
                </a:gridCol>
                <a:gridCol w="604412">
                  <a:extLst>
                    <a:ext uri="{9D8B030D-6E8A-4147-A177-3AD203B41FA5}">
                      <a16:colId xmlns:a16="http://schemas.microsoft.com/office/drawing/2014/main" val="2641163504"/>
                    </a:ext>
                  </a:extLst>
                </a:gridCol>
                <a:gridCol w="604412">
                  <a:extLst>
                    <a:ext uri="{9D8B030D-6E8A-4147-A177-3AD203B41FA5}">
                      <a16:colId xmlns:a16="http://schemas.microsoft.com/office/drawing/2014/main" val="3069607379"/>
                    </a:ext>
                  </a:extLst>
                </a:gridCol>
                <a:gridCol w="604412">
                  <a:extLst>
                    <a:ext uri="{9D8B030D-6E8A-4147-A177-3AD203B41FA5}">
                      <a16:colId xmlns:a16="http://schemas.microsoft.com/office/drawing/2014/main" val="17270813"/>
                    </a:ext>
                  </a:extLst>
                </a:gridCol>
                <a:gridCol w="604412">
                  <a:extLst>
                    <a:ext uri="{9D8B030D-6E8A-4147-A177-3AD203B41FA5}">
                      <a16:colId xmlns:a16="http://schemas.microsoft.com/office/drawing/2014/main" val="4129942680"/>
                    </a:ext>
                  </a:extLst>
                </a:gridCol>
                <a:gridCol w="604412">
                  <a:extLst>
                    <a:ext uri="{9D8B030D-6E8A-4147-A177-3AD203B41FA5}">
                      <a16:colId xmlns:a16="http://schemas.microsoft.com/office/drawing/2014/main" val="3546290552"/>
                    </a:ext>
                  </a:extLst>
                </a:gridCol>
                <a:gridCol w="604412">
                  <a:extLst>
                    <a:ext uri="{9D8B030D-6E8A-4147-A177-3AD203B41FA5}">
                      <a16:colId xmlns:a16="http://schemas.microsoft.com/office/drawing/2014/main" val="2089531525"/>
                    </a:ext>
                  </a:extLst>
                </a:gridCol>
              </a:tblGrid>
              <a:tr h="477253">
                <a:tc>
                  <a:txBody>
                    <a:bodyPr/>
                    <a:lstStyle/>
                    <a:p>
                      <a:pPr algn="ctr"/>
                      <a:endParaRPr lang="en-TW" sz="2000" b="1" i="1" baseline="-25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TW" sz="2000" b="1" i="1" baseline="-25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O</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P</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SD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6904625"/>
                  </a:ext>
                </a:extLst>
              </a:tr>
              <a:tr h="477253">
                <a:tc>
                  <a:txBody>
                    <a:bodyPr/>
                    <a:lstStyle/>
                    <a:p>
                      <a:pPr algn="ctr"/>
                      <a:endParaRPr lang="en-TW" sz="2000" b="1" i="1" baseline="-25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u</a:t>
                      </a:r>
                      <a:r>
                        <a:rPr lang="en-TW" sz="2000" b="1" i="1" baseline="-25000" dirty="0">
                          <a:latin typeface="Times New Roman" panose="02020603050405020304" pitchFamily="18" charset="0"/>
                          <a:cs typeface="Times New Roman" panose="02020603050405020304" pitchFamily="18" charset="0"/>
                        </a:rPr>
                        <a:t>i.s*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TW" sz="2000" b="1" i="1" baseline="-25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064082"/>
                  </a:ext>
                </a:extLst>
              </a:tr>
              <a:tr h="477253">
                <a:tc>
                  <a:txBody>
                    <a:bodyPr/>
                    <a:lstStyle/>
                    <a:p>
                      <a:pPr algn="ctr"/>
                      <a:r>
                        <a:rPr lang="en-TW" sz="2000" b="1" i="1" dirty="0">
                          <a:latin typeface="Times New Roman" panose="02020603050405020304" pitchFamily="18" charset="0"/>
                          <a:cs typeface="Times New Roman" panose="02020603050405020304" pitchFamily="18" charset="0"/>
                        </a:rPr>
                        <a:t>A</a:t>
                      </a:r>
                      <a:endParaRPr lang="en-TW" sz="2000" i="1"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a</a:t>
                      </a:r>
                      <a:r>
                        <a:rPr lang="en-TW" sz="2000" b="1" i="1" baseline="-25000" dirty="0">
                          <a:latin typeface="Times New Roman" panose="02020603050405020304" pitchFamily="18" charset="0"/>
                          <a:cs typeface="Times New Roman" panose="02020603050405020304" pitchFamily="18" charset="0"/>
                        </a:rPr>
                        <a:t>i=1</a:t>
                      </a:r>
                      <a:endParaRPr lang="en-TW" sz="2000" i="1"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dirty="0">
                          <a:latin typeface="Times New Roman" panose="02020603050405020304" pitchFamily="18" charset="0"/>
                          <a:cs typeface="Times New Roman" panose="02020603050405020304" pitchFamily="18" charset="0"/>
                        </a:rPr>
                        <a:t>17</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dirty="0">
                          <a:latin typeface="Times New Roman" panose="02020603050405020304" pitchFamily="18" charset="0"/>
                          <a:cs typeface="Times New Roman" panose="02020603050405020304" pitchFamily="18" charset="0"/>
                        </a:rPr>
                        <a:t>16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dirty="0">
                          <a:latin typeface="Times New Roman" panose="02020603050405020304" pitchFamily="18" charset="0"/>
                          <a:cs typeface="Times New Roman" panose="02020603050405020304" pitchFamily="18" charset="0"/>
                        </a:rPr>
                        <a:t>19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dirty="0">
                          <a:latin typeface="Times New Roman" panose="02020603050405020304" pitchFamily="18" charset="0"/>
                          <a:cs typeface="Times New Roman" panose="02020603050405020304" pitchFamily="18" charset="0"/>
                        </a:rPr>
                        <a:t>14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dirty="0">
                          <a:latin typeface="Times New Roman" panose="02020603050405020304" pitchFamily="18" charset="0"/>
                          <a:cs typeface="Times New Roman" panose="02020603050405020304" pitchFamily="18" charset="0"/>
                        </a:rPr>
                        <a:t>2.1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3490174"/>
                  </a:ext>
                </a:extLst>
              </a:tr>
            </a:tbl>
          </a:graphicData>
        </a:graphic>
      </p:graphicFrame>
      <p:grpSp>
        <p:nvGrpSpPr>
          <p:cNvPr id="37" name="Group 36">
            <a:extLst>
              <a:ext uri="{FF2B5EF4-FFF2-40B4-BE49-F238E27FC236}">
                <a16:creationId xmlns:a16="http://schemas.microsoft.com/office/drawing/2014/main" id="{11C95632-4FB4-F483-B1D2-24A2F77F0CB0}"/>
              </a:ext>
            </a:extLst>
          </p:cNvPr>
          <p:cNvGrpSpPr>
            <a:grpSpLocks noChangeAspect="1"/>
          </p:cNvGrpSpPr>
          <p:nvPr/>
        </p:nvGrpSpPr>
        <p:grpSpPr>
          <a:xfrm>
            <a:off x="1795697" y="3687502"/>
            <a:ext cx="2702883" cy="2367738"/>
            <a:chOff x="672835" y="2139156"/>
            <a:chExt cx="2944933" cy="2556000"/>
          </a:xfrm>
        </p:grpSpPr>
        <p:grpSp>
          <p:nvGrpSpPr>
            <p:cNvPr id="40" name="Group 39">
              <a:extLst>
                <a:ext uri="{FF2B5EF4-FFF2-40B4-BE49-F238E27FC236}">
                  <a16:creationId xmlns:a16="http://schemas.microsoft.com/office/drawing/2014/main" id="{D26E2078-1ECD-E832-590E-9334B71476A0}"/>
                </a:ext>
              </a:extLst>
            </p:cNvPr>
            <p:cNvGrpSpPr>
              <a:grpSpLocks noChangeAspect="1"/>
            </p:cNvGrpSpPr>
            <p:nvPr/>
          </p:nvGrpSpPr>
          <p:grpSpPr>
            <a:xfrm>
              <a:off x="672835" y="2139156"/>
              <a:ext cx="2944933" cy="2556000"/>
              <a:chOff x="4021632" y="2139155"/>
              <a:chExt cx="4224778" cy="3666810"/>
            </a:xfrm>
          </p:grpSpPr>
          <p:grpSp>
            <p:nvGrpSpPr>
              <p:cNvPr id="45" name="Group 44">
                <a:extLst>
                  <a:ext uri="{FF2B5EF4-FFF2-40B4-BE49-F238E27FC236}">
                    <a16:creationId xmlns:a16="http://schemas.microsoft.com/office/drawing/2014/main" id="{3313393B-F7A5-314B-DCCA-8BD91C2F4ED5}"/>
                  </a:ext>
                </a:extLst>
              </p:cNvPr>
              <p:cNvGrpSpPr/>
              <p:nvPr/>
            </p:nvGrpSpPr>
            <p:grpSpPr>
              <a:xfrm>
                <a:off x="5807997" y="2139155"/>
                <a:ext cx="684000" cy="684000"/>
                <a:chOff x="5804452" y="2146851"/>
                <a:chExt cx="684000" cy="684000"/>
              </a:xfrm>
            </p:grpSpPr>
            <p:sp>
              <p:nvSpPr>
                <p:cNvPr id="67" name="Oval 66">
                  <a:extLst>
                    <a:ext uri="{FF2B5EF4-FFF2-40B4-BE49-F238E27FC236}">
                      <a16:creationId xmlns:a16="http://schemas.microsoft.com/office/drawing/2014/main" id="{4634B823-13FF-DDF5-6585-83E67894D123}"/>
                    </a:ext>
                  </a:extLst>
                </p:cNvPr>
                <p:cNvSpPr/>
                <p:nvPr/>
              </p:nvSpPr>
              <p:spPr>
                <a:xfrm>
                  <a:off x="5804452" y="2146851"/>
                  <a:ext cx="684000" cy="684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68" name="TextBox 67">
                  <a:extLst>
                    <a:ext uri="{FF2B5EF4-FFF2-40B4-BE49-F238E27FC236}">
                      <a16:creationId xmlns:a16="http://schemas.microsoft.com/office/drawing/2014/main" id="{B3F886C8-4862-2CEA-89D2-C2FFB5E8C4B2}"/>
                    </a:ext>
                  </a:extLst>
                </p:cNvPr>
                <p:cNvSpPr txBox="1"/>
                <p:nvPr/>
              </p:nvSpPr>
              <p:spPr>
                <a:xfrm>
                  <a:off x="5848860" y="2173988"/>
                  <a:ext cx="609361" cy="571967"/>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M</a:t>
                  </a:r>
                  <a:endParaRPr lang="en-TW" b="1" i="1" baseline="-25000" dirty="0">
                    <a:latin typeface="Times New Roman" panose="02020603050405020304" pitchFamily="18"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B3E39EC9-C8E2-AEA9-8A77-3B0B49DE2E1B}"/>
                  </a:ext>
                </a:extLst>
              </p:cNvPr>
              <p:cNvGrpSpPr/>
              <p:nvPr/>
            </p:nvGrpSpPr>
            <p:grpSpPr>
              <a:xfrm>
                <a:off x="5807997" y="5121965"/>
                <a:ext cx="684000" cy="684000"/>
                <a:chOff x="5804452" y="2146851"/>
                <a:chExt cx="684000" cy="684000"/>
              </a:xfrm>
            </p:grpSpPr>
            <p:sp>
              <p:nvSpPr>
                <p:cNvPr id="65" name="Oval 64">
                  <a:extLst>
                    <a:ext uri="{FF2B5EF4-FFF2-40B4-BE49-F238E27FC236}">
                      <a16:creationId xmlns:a16="http://schemas.microsoft.com/office/drawing/2014/main" id="{6100B789-B8F1-A8FC-C53A-808A07028146}"/>
                    </a:ext>
                  </a:extLst>
                </p:cNvPr>
                <p:cNvSpPr/>
                <p:nvPr/>
              </p:nvSpPr>
              <p:spPr>
                <a:xfrm>
                  <a:off x="5804452" y="2146851"/>
                  <a:ext cx="684000" cy="684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66" name="TextBox 65">
                  <a:extLst>
                    <a:ext uri="{FF2B5EF4-FFF2-40B4-BE49-F238E27FC236}">
                      <a16:creationId xmlns:a16="http://schemas.microsoft.com/office/drawing/2014/main" id="{2C830AD9-EB2B-29D7-7A3E-DEC9C98930CE}"/>
                    </a:ext>
                  </a:extLst>
                </p:cNvPr>
                <p:cNvSpPr txBox="1"/>
                <p:nvPr/>
              </p:nvSpPr>
              <p:spPr>
                <a:xfrm>
                  <a:off x="5878929" y="2173983"/>
                  <a:ext cx="549226" cy="571969"/>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O</a:t>
                  </a:r>
                  <a:endParaRPr lang="en-TW" b="1" i="1" baseline="-25000" dirty="0">
                    <a:latin typeface="Times New Roman" panose="02020603050405020304" pitchFamily="18"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B515E626-77B3-EAD2-64E4-0816EA2E239C}"/>
                  </a:ext>
                </a:extLst>
              </p:cNvPr>
              <p:cNvGrpSpPr/>
              <p:nvPr/>
            </p:nvGrpSpPr>
            <p:grpSpPr>
              <a:xfrm>
                <a:off x="7562410" y="3604052"/>
                <a:ext cx="684000" cy="683999"/>
                <a:chOff x="5614339" y="2146852"/>
                <a:chExt cx="684000" cy="683999"/>
              </a:xfrm>
            </p:grpSpPr>
            <p:sp>
              <p:nvSpPr>
                <p:cNvPr id="63" name="Oval 62">
                  <a:extLst>
                    <a:ext uri="{FF2B5EF4-FFF2-40B4-BE49-F238E27FC236}">
                      <a16:creationId xmlns:a16="http://schemas.microsoft.com/office/drawing/2014/main" id="{10AB08F7-A893-C7C8-4A8C-B218482BA2A4}"/>
                    </a:ext>
                  </a:extLst>
                </p:cNvPr>
                <p:cNvSpPr/>
                <p:nvPr/>
              </p:nvSpPr>
              <p:spPr>
                <a:xfrm>
                  <a:off x="5614339" y="2146852"/>
                  <a:ext cx="684000" cy="68399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A7281C92-A47C-8528-C6B4-08A36AED1DA0}"/>
                    </a:ext>
                  </a:extLst>
                </p:cNvPr>
                <p:cNvSpPr txBox="1"/>
                <p:nvPr/>
              </p:nvSpPr>
              <p:spPr>
                <a:xfrm>
                  <a:off x="5688817" y="2173984"/>
                  <a:ext cx="549226" cy="571968"/>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N</a:t>
                  </a:r>
                  <a:endParaRPr lang="en-TW" b="1" i="1" baseline="-25000" dirty="0">
                    <a:latin typeface="Times New Roman" panose="02020603050405020304" pitchFamily="18"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84B66E34-38AF-9A72-7670-7B9BAA336284}"/>
                  </a:ext>
                </a:extLst>
              </p:cNvPr>
              <p:cNvGrpSpPr/>
              <p:nvPr/>
            </p:nvGrpSpPr>
            <p:grpSpPr>
              <a:xfrm>
                <a:off x="4021632" y="3630561"/>
                <a:ext cx="684000" cy="683999"/>
                <a:chOff x="6070606" y="2146852"/>
                <a:chExt cx="684000" cy="683999"/>
              </a:xfrm>
            </p:grpSpPr>
            <p:sp>
              <p:nvSpPr>
                <p:cNvPr id="61" name="Oval 60">
                  <a:extLst>
                    <a:ext uri="{FF2B5EF4-FFF2-40B4-BE49-F238E27FC236}">
                      <a16:creationId xmlns:a16="http://schemas.microsoft.com/office/drawing/2014/main" id="{B9AE2A6F-5B8F-76E9-6073-41F6843248F2}"/>
                    </a:ext>
                  </a:extLst>
                </p:cNvPr>
                <p:cNvSpPr/>
                <p:nvPr/>
              </p:nvSpPr>
              <p:spPr>
                <a:xfrm>
                  <a:off x="6070606" y="2146852"/>
                  <a:ext cx="684000" cy="68399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8C5C154D-BC54-4A5C-4479-2C6F5EA007BC}"/>
                    </a:ext>
                  </a:extLst>
                </p:cNvPr>
                <p:cNvSpPr txBox="1"/>
                <p:nvPr/>
              </p:nvSpPr>
              <p:spPr>
                <a:xfrm>
                  <a:off x="6165128" y="2173989"/>
                  <a:ext cx="509137" cy="571968"/>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P</a:t>
                  </a:r>
                  <a:endParaRPr lang="en-TW" b="1" i="1" baseline="-25000" dirty="0">
                    <a:latin typeface="Times New Roman" panose="02020603050405020304" pitchFamily="18"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EB02469F-6371-B428-BC1B-ADF553AA1DAB}"/>
                  </a:ext>
                </a:extLst>
              </p:cNvPr>
              <p:cNvGrpSpPr/>
              <p:nvPr/>
            </p:nvGrpSpPr>
            <p:grpSpPr>
              <a:xfrm>
                <a:off x="5807997" y="3581024"/>
                <a:ext cx="684000" cy="733536"/>
                <a:chOff x="5804452" y="2097315"/>
                <a:chExt cx="684000" cy="733536"/>
              </a:xfrm>
            </p:grpSpPr>
            <p:sp>
              <p:nvSpPr>
                <p:cNvPr id="59" name="Oval 58">
                  <a:extLst>
                    <a:ext uri="{FF2B5EF4-FFF2-40B4-BE49-F238E27FC236}">
                      <a16:creationId xmlns:a16="http://schemas.microsoft.com/office/drawing/2014/main" id="{CAE5DA8D-D48D-01D7-0AC7-6551ECE96E02}"/>
                    </a:ext>
                  </a:extLst>
                </p:cNvPr>
                <p:cNvSpPr/>
                <p:nvPr/>
              </p:nvSpPr>
              <p:spPr>
                <a:xfrm>
                  <a:off x="5804452" y="2146851"/>
                  <a:ext cx="684000" cy="684000"/>
                </a:xfrm>
                <a:prstGeom prst="ellipse">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id="{125CAFCB-5F14-99AE-A181-30A8D8B9D869}"/>
                    </a:ext>
                  </a:extLst>
                </p:cNvPr>
                <p:cNvSpPr txBox="1"/>
                <p:nvPr/>
              </p:nvSpPr>
              <p:spPr>
                <a:xfrm>
                  <a:off x="5885192" y="2097315"/>
                  <a:ext cx="536700" cy="571968"/>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A</a:t>
                  </a:r>
                  <a:endParaRPr lang="en-TW" b="1" i="1" baseline="-25000" dirty="0">
                    <a:latin typeface="Times New Roman" panose="02020603050405020304" pitchFamily="18" charset="0"/>
                    <a:cs typeface="Times New Roman" panose="02020603050405020304" pitchFamily="18" charset="0"/>
                  </a:endParaRPr>
                </a:p>
              </p:txBody>
            </p:sp>
          </p:grpSp>
          <p:cxnSp>
            <p:nvCxnSpPr>
              <p:cNvPr id="55" name="Straight Connector 54">
                <a:extLst>
                  <a:ext uri="{FF2B5EF4-FFF2-40B4-BE49-F238E27FC236}">
                    <a16:creationId xmlns:a16="http://schemas.microsoft.com/office/drawing/2014/main" id="{0AED953A-B208-A753-201A-1FF72440C99E}"/>
                  </a:ext>
                </a:extLst>
              </p:cNvPr>
              <p:cNvCxnSpPr>
                <a:stCxn id="67" idx="4"/>
                <a:endCxn id="59" idx="0"/>
              </p:cNvCxnSpPr>
              <p:nvPr/>
            </p:nvCxnSpPr>
            <p:spPr>
              <a:xfrm>
                <a:off x="6149997" y="2823155"/>
                <a:ext cx="0" cy="80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E47E522-3668-50CB-6CBC-23D5BE9AA2A0}"/>
                  </a:ext>
                </a:extLst>
              </p:cNvPr>
              <p:cNvCxnSpPr>
                <a:cxnSpLocks/>
                <a:stCxn id="63" idx="2"/>
                <a:endCxn id="59" idx="6"/>
              </p:cNvCxnSpPr>
              <p:nvPr/>
            </p:nvCxnSpPr>
            <p:spPr>
              <a:xfrm flipH="1">
                <a:off x="6491998" y="3946051"/>
                <a:ext cx="1070412" cy="265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44F11A5-E752-41A9-C6C3-641BDBE64620}"/>
                  </a:ext>
                </a:extLst>
              </p:cNvPr>
              <p:cNvCxnSpPr>
                <a:cxnSpLocks/>
                <a:stCxn id="61" idx="6"/>
                <a:endCxn id="59" idx="2"/>
              </p:cNvCxnSpPr>
              <p:nvPr/>
            </p:nvCxnSpPr>
            <p:spPr>
              <a:xfrm>
                <a:off x="4705632" y="3972561"/>
                <a:ext cx="110236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7F173B4-22A8-B62B-252E-F03D95A7655C}"/>
                  </a:ext>
                </a:extLst>
              </p:cNvPr>
              <p:cNvCxnSpPr>
                <a:cxnSpLocks/>
                <a:endCxn id="59" idx="4"/>
              </p:cNvCxnSpPr>
              <p:nvPr/>
            </p:nvCxnSpPr>
            <p:spPr>
              <a:xfrm flipV="1">
                <a:off x="6149996" y="4314561"/>
                <a:ext cx="1" cy="80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0B054335-4565-7CC4-B264-27E348FAB621}"/>
                </a:ext>
              </a:extLst>
            </p:cNvPr>
            <p:cNvSpPr txBox="1"/>
            <p:nvPr/>
          </p:nvSpPr>
          <p:spPr>
            <a:xfrm>
              <a:off x="2103427" y="2690191"/>
              <a:ext cx="619830"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17</a:t>
              </a:r>
            </a:p>
          </p:txBody>
        </p:sp>
        <p:sp>
          <p:nvSpPr>
            <p:cNvPr id="42" name="TextBox 41">
              <a:extLst>
                <a:ext uri="{FF2B5EF4-FFF2-40B4-BE49-F238E27FC236}">
                  <a16:creationId xmlns:a16="http://schemas.microsoft.com/office/drawing/2014/main" id="{FA586FB4-0452-6742-EAA3-B24B8FD3AE66}"/>
                </a:ext>
              </a:extLst>
            </p:cNvPr>
            <p:cNvSpPr txBox="1"/>
            <p:nvPr/>
          </p:nvSpPr>
          <p:spPr>
            <a:xfrm>
              <a:off x="2573879" y="3386363"/>
              <a:ext cx="613493"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16</a:t>
              </a:r>
            </a:p>
          </p:txBody>
        </p:sp>
        <p:sp>
          <p:nvSpPr>
            <p:cNvPr id="43" name="TextBox 42">
              <a:extLst>
                <a:ext uri="{FF2B5EF4-FFF2-40B4-BE49-F238E27FC236}">
                  <a16:creationId xmlns:a16="http://schemas.microsoft.com/office/drawing/2014/main" id="{16326546-14BA-4AB9-20C6-14A843C411B5}"/>
                </a:ext>
              </a:extLst>
            </p:cNvPr>
            <p:cNvSpPr txBox="1"/>
            <p:nvPr/>
          </p:nvSpPr>
          <p:spPr>
            <a:xfrm>
              <a:off x="1747295" y="3790552"/>
              <a:ext cx="613493"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19</a:t>
              </a:r>
            </a:p>
          </p:txBody>
        </p:sp>
        <p:sp>
          <p:nvSpPr>
            <p:cNvPr id="44" name="TextBox 43">
              <a:extLst>
                <a:ext uri="{FF2B5EF4-FFF2-40B4-BE49-F238E27FC236}">
                  <a16:creationId xmlns:a16="http://schemas.microsoft.com/office/drawing/2014/main" id="{7228F6F1-7EF8-5A6A-E227-1195D9F57F06}"/>
                </a:ext>
              </a:extLst>
            </p:cNvPr>
            <p:cNvSpPr txBox="1"/>
            <p:nvPr/>
          </p:nvSpPr>
          <p:spPr>
            <a:xfrm>
              <a:off x="1222158" y="3054799"/>
              <a:ext cx="638621"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14</a:t>
              </a:r>
            </a:p>
          </p:txBody>
        </p:sp>
      </p:grpSp>
      <mc:AlternateContent xmlns:mc="http://schemas.openxmlformats.org/markup-compatibility/2006" xmlns:a14="http://schemas.microsoft.com/office/drawing/2010/main">
        <mc:Choice Requires="a14">
          <p:sp>
            <p:nvSpPr>
              <p:cNvPr id="69" name="Google Shape;115;p18">
                <a:extLst>
                  <a:ext uri="{FF2B5EF4-FFF2-40B4-BE49-F238E27FC236}">
                    <a16:creationId xmlns:a16="http://schemas.microsoft.com/office/drawing/2014/main" id="{6FC0C331-6E0A-5B7F-622C-1BB6E499BEFB}"/>
                  </a:ext>
                </a:extLst>
              </p:cNvPr>
              <p:cNvSpPr txBox="1"/>
              <p:nvPr/>
            </p:nvSpPr>
            <p:spPr>
              <a:xfrm>
                <a:off x="3480651" y="5628225"/>
                <a:ext cx="2718957" cy="461624"/>
              </a:xfrm>
              <a:prstGeom prst="rect">
                <a:avLst/>
              </a:prstGeom>
              <a:solidFill>
                <a:srgbClr val="EAD1DC"/>
              </a:solidFill>
              <a:ln>
                <a:noFill/>
              </a:ln>
            </p:spPr>
            <p:txBody>
              <a:bodyPr spcFirstLastPara="1" wrap="square" lIns="121900" tIns="121900" rIns="121900" bIns="121900" anchor="t" anchorCtr="0">
                <a:spAutoFit/>
              </a:bodyPr>
              <a:lstStyle/>
              <a:p>
                <a:pPr algn="ctr"/>
                <a14:m>
                  <m:oMath xmlns:m="http://schemas.openxmlformats.org/officeDocument/2006/math">
                    <m:acc>
                      <m:accPr>
                        <m:chr m:val="̂"/>
                        <m:ctrlPr>
                          <a:rPr lang="en-TW" sz="1400" b="1" i="1" dirty="0" smtClean="0">
                            <a:latin typeface="Cambria Math" panose="02040503050406030204" pitchFamily="18" charset="0"/>
                            <a:cs typeface="Times New Roman" panose="02020603050405020304" pitchFamily="18" charset="0"/>
                          </a:rPr>
                        </m:ctrlPr>
                      </m:accPr>
                      <m:e>
                        <m:r>
                          <a:rPr lang="en-TW" sz="1400" b="1" i="1" dirty="0">
                            <a:latin typeface="Cambria Math" panose="02040503050406030204" pitchFamily="18" charset="0"/>
                            <a:cs typeface="Times New Roman" panose="02020603050405020304" pitchFamily="18" charset="0"/>
                          </a:rPr>
                          <m:t>𝒈</m:t>
                        </m:r>
                        <m:r>
                          <a:rPr lang="en-TW" sz="1400" b="1" i="1" dirty="0">
                            <a:latin typeface="Cambria Math" panose="02040503050406030204" pitchFamily="18" charset="0"/>
                            <a:cs typeface="Times New Roman" panose="02020603050405020304" pitchFamily="18" charset="0"/>
                          </a:rPr>
                          <m:t>∗</m:t>
                        </m:r>
                        <m:r>
                          <a:rPr lang="en-TW" sz="1400" b="1" i="1" baseline="-25000" dirty="0">
                            <a:latin typeface="Cambria Math" panose="02040503050406030204" pitchFamily="18" charset="0"/>
                            <a:cs typeface="Times New Roman" panose="02020603050405020304" pitchFamily="18" charset="0"/>
                          </a:rPr>
                          <m:t>𝒌</m:t>
                        </m:r>
                      </m:e>
                    </m:acc>
                  </m:oMath>
                </a14:m>
                <a:r>
                  <a:rPr lang="en-TW" sz="1400" b="1" dirty="0">
                    <a:latin typeface="Times New Roman" panose="02020603050405020304" pitchFamily="18" charset="0"/>
                    <a:cs typeface="Times New Roman" panose="02020603050405020304" pitchFamily="18" charset="0"/>
                  </a:rPr>
                  <a:t> = [p(M) , p(N), p(O), p(P)]</a:t>
                </a:r>
                <a:endParaRPr sz="1400" b="1" dirty="0"/>
              </a:p>
            </p:txBody>
          </p:sp>
        </mc:Choice>
        <mc:Fallback xmlns="">
          <p:sp>
            <p:nvSpPr>
              <p:cNvPr id="69" name="Google Shape;115;p18">
                <a:extLst>
                  <a:ext uri="{FF2B5EF4-FFF2-40B4-BE49-F238E27FC236}">
                    <a16:creationId xmlns:a16="http://schemas.microsoft.com/office/drawing/2014/main" id="{6FC0C331-6E0A-5B7F-622C-1BB6E499BEFB}"/>
                  </a:ext>
                </a:extLst>
              </p:cNvPr>
              <p:cNvSpPr txBox="1">
                <a:spLocks noRot="1" noChangeAspect="1" noMove="1" noResize="1" noEditPoints="1" noAdjustHandles="1" noChangeArrowheads="1" noChangeShapeType="1" noTextEdit="1"/>
              </p:cNvSpPr>
              <p:nvPr/>
            </p:nvSpPr>
            <p:spPr>
              <a:xfrm>
                <a:off x="3480651" y="5628225"/>
                <a:ext cx="2718957" cy="461624"/>
              </a:xfrm>
              <a:prstGeom prst="rect">
                <a:avLst/>
              </a:prstGeom>
              <a:blipFill>
                <a:blip r:embed="rId4"/>
                <a:stretch>
                  <a:fillRect/>
                </a:stretch>
              </a:blipFill>
              <a:ln>
                <a:noFill/>
              </a:ln>
            </p:spPr>
            <p:txBody>
              <a:bodyPr/>
              <a:lstStyle/>
              <a:p>
                <a:r>
                  <a:rPr lang="en-TW">
                    <a:noFill/>
                  </a:rPr>
                  <a:t> </a:t>
                </a:r>
              </a:p>
            </p:txBody>
          </p:sp>
        </mc:Fallback>
      </mc:AlternateContent>
      <p:sp>
        <p:nvSpPr>
          <p:cNvPr id="6" name="TextBox 5">
            <a:extLst>
              <a:ext uri="{FF2B5EF4-FFF2-40B4-BE49-F238E27FC236}">
                <a16:creationId xmlns:a16="http://schemas.microsoft.com/office/drawing/2014/main" id="{47BF80FF-3FAA-B8FD-A0AF-888D033184EC}"/>
              </a:ext>
            </a:extLst>
          </p:cNvPr>
          <p:cNvSpPr txBox="1"/>
          <p:nvPr/>
        </p:nvSpPr>
        <p:spPr>
          <a:xfrm>
            <a:off x="10344460" y="5338891"/>
            <a:ext cx="1951313" cy="830997"/>
          </a:xfrm>
          <a:prstGeom prst="rect">
            <a:avLst/>
          </a:prstGeom>
          <a:noFill/>
        </p:spPr>
        <p:txBody>
          <a:bodyPr wrap="square" rtlCol="0">
            <a:spAutoFit/>
          </a:bodyPr>
          <a:lstStyle/>
          <a:p>
            <a:r>
              <a:rPr lang="en-TW" sz="1200" i="1" dirty="0">
                <a:latin typeface="Times New Roman" panose="02020603050405020304" pitchFamily="18" charset="0"/>
                <a:cs typeface="Times New Roman" panose="02020603050405020304" pitchFamily="18" charset="0"/>
              </a:rPr>
              <a:t>Kendall’s 𝜏 (Truth,ToMNet)</a:t>
            </a:r>
          </a:p>
          <a:p>
            <a:r>
              <a:rPr lang="en-TW" sz="1200" i="1" dirty="0">
                <a:latin typeface="Times New Roman" panose="02020603050405020304" pitchFamily="18" charset="0"/>
                <a:cs typeface="Times New Roman" panose="02020603050405020304" pitchFamily="18" charset="0"/>
              </a:rPr>
              <a:t>Wilcoxon Sign Rank</a:t>
            </a:r>
          </a:p>
          <a:p>
            <a:r>
              <a:rPr lang="en-TW" sz="1200" i="1" dirty="0">
                <a:latin typeface="Times New Roman" panose="02020603050405020304" pitchFamily="18" charset="0"/>
                <a:cs typeface="Times New Roman" panose="02020603050405020304" pitchFamily="18" charset="0"/>
              </a:rPr>
              <a:t>W = 390</a:t>
            </a:r>
          </a:p>
          <a:p>
            <a:r>
              <a:rPr lang="en-US" sz="1200" i="1" dirty="0">
                <a:latin typeface="Times New Roman" panose="02020603050405020304" pitchFamily="18" charset="0"/>
                <a:cs typeface="Times New Roman" panose="02020603050405020304" pitchFamily="18" charset="0"/>
              </a:rPr>
              <a:t>p</a:t>
            </a:r>
            <a:r>
              <a:rPr lang="en-TW" sz="1200" i="1" dirty="0">
                <a:latin typeface="Times New Roman" panose="02020603050405020304" pitchFamily="18" charset="0"/>
                <a:cs typeface="Times New Roman" panose="02020603050405020304" pitchFamily="18" charset="0"/>
              </a:rPr>
              <a:t> = 1.61 x 10</a:t>
            </a:r>
            <a:r>
              <a:rPr lang="en-TW" sz="1200" i="1" baseline="30000" dirty="0">
                <a:latin typeface="Times New Roman" panose="02020603050405020304" pitchFamily="18" charset="0"/>
                <a:cs typeface="Times New Roman" panose="02020603050405020304" pitchFamily="18" charset="0"/>
              </a:rPr>
              <a:t>-5</a:t>
            </a:r>
          </a:p>
        </p:txBody>
      </p:sp>
      <p:sp>
        <p:nvSpPr>
          <p:cNvPr id="9" name="TextBox 8">
            <a:extLst>
              <a:ext uri="{FF2B5EF4-FFF2-40B4-BE49-F238E27FC236}">
                <a16:creationId xmlns:a16="http://schemas.microsoft.com/office/drawing/2014/main" id="{4041BA3E-49A0-4564-504C-427E69D41427}"/>
              </a:ext>
            </a:extLst>
          </p:cNvPr>
          <p:cNvSpPr txBox="1"/>
          <p:nvPr/>
        </p:nvSpPr>
        <p:spPr>
          <a:xfrm rot="16200000">
            <a:off x="6213441" y="2551468"/>
            <a:ext cx="881095" cy="307777"/>
          </a:xfrm>
          <a:prstGeom prst="rect">
            <a:avLst/>
          </a:prstGeom>
          <a:noFill/>
        </p:spPr>
        <p:txBody>
          <a:bodyPr wrap="square" rtlCol="0">
            <a:spAutoFit/>
          </a:bodyPr>
          <a:lstStyle/>
          <a:p>
            <a:r>
              <a:rPr lang="en-TW" sz="1400" i="1" dirty="0">
                <a:latin typeface="Times New Roman" panose="02020603050405020304" pitchFamily="18" charset="0"/>
                <a:cs typeface="Times New Roman" panose="02020603050405020304" pitchFamily="18" charset="0"/>
              </a:rPr>
              <a:t>SD = 2.1</a:t>
            </a:r>
          </a:p>
        </p:txBody>
      </p:sp>
      <p:sp>
        <p:nvSpPr>
          <p:cNvPr id="70" name="TextBox 69">
            <a:extLst>
              <a:ext uri="{FF2B5EF4-FFF2-40B4-BE49-F238E27FC236}">
                <a16:creationId xmlns:a16="http://schemas.microsoft.com/office/drawing/2014/main" id="{EDDA842E-CC41-D28D-81B5-B9A4B62FCBE6}"/>
              </a:ext>
            </a:extLst>
          </p:cNvPr>
          <p:cNvSpPr txBox="1"/>
          <p:nvPr/>
        </p:nvSpPr>
        <p:spPr>
          <a:xfrm rot="16200000">
            <a:off x="6213441" y="4350522"/>
            <a:ext cx="881095" cy="307777"/>
          </a:xfrm>
          <a:prstGeom prst="rect">
            <a:avLst/>
          </a:prstGeom>
          <a:noFill/>
        </p:spPr>
        <p:txBody>
          <a:bodyPr wrap="square" rtlCol="0">
            <a:spAutoFit/>
          </a:bodyPr>
          <a:lstStyle/>
          <a:p>
            <a:r>
              <a:rPr lang="en-TW" sz="1400" i="1" dirty="0">
                <a:latin typeface="Times New Roman" panose="02020603050405020304" pitchFamily="18" charset="0"/>
                <a:cs typeface="Times New Roman" panose="02020603050405020304" pitchFamily="18" charset="0"/>
              </a:rPr>
              <a:t>SD = 1.1</a:t>
            </a:r>
          </a:p>
        </p:txBody>
      </p:sp>
      <p:sp>
        <p:nvSpPr>
          <p:cNvPr id="71" name="TextBox 70">
            <a:extLst>
              <a:ext uri="{FF2B5EF4-FFF2-40B4-BE49-F238E27FC236}">
                <a16:creationId xmlns:a16="http://schemas.microsoft.com/office/drawing/2014/main" id="{C4202C95-143D-CFBF-5D18-ED2A4C26F9DC}"/>
              </a:ext>
            </a:extLst>
          </p:cNvPr>
          <p:cNvSpPr txBox="1"/>
          <p:nvPr/>
        </p:nvSpPr>
        <p:spPr>
          <a:xfrm rot="16200000">
            <a:off x="6212592" y="5600502"/>
            <a:ext cx="881095" cy="307777"/>
          </a:xfrm>
          <a:prstGeom prst="rect">
            <a:avLst/>
          </a:prstGeom>
          <a:noFill/>
        </p:spPr>
        <p:txBody>
          <a:bodyPr wrap="square" rtlCol="0">
            <a:spAutoFit/>
          </a:bodyPr>
          <a:lstStyle/>
          <a:p>
            <a:r>
              <a:rPr lang="en-TW" sz="1400" i="1" dirty="0">
                <a:latin typeface="Times New Roman" panose="02020603050405020304" pitchFamily="18" charset="0"/>
                <a:cs typeface="Times New Roman" panose="02020603050405020304" pitchFamily="18" charset="0"/>
              </a:rPr>
              <a:t>SD = 0.1</a:t>
            </a:r>
          </a:p>
        </p:txBody>
      </p:sp>
      <p:sp>
        <p:nvSpPr>
          <p:cNvPr id="10" name="TextBox 9">
            <a:extLst>
              <a:ext uri="{FF2B5EF4-FFF2-40B4-BE49-F238E27FC236}">
                <a16:creationId xmlns:a16="http://schemas.microsoft.com/office/drawing/2014/main" id="{B3C656DE-F2CF-D2C3-0BFA-32A5A09C5B3C}"/>
              </a:ext>
            </a:extLst>
          </p:cNvPr>
          <p:cNvSpPr txBox="1"/>
          <p:nvPr/>
        </p:nvSpPr>
        <p:spPr>
          <a:xfrm>
            <a:off x="9028356" y="1529728"/>
            <a:ext cx="853054" cy="338554"/>
          </a:xfrm>
          <a:prstGeom prst="rect">
            <a:avLst/>
          </a:prstGeom>
          <a:noFill/>
        </p:spPr>
        <p:txBody>
          <a:bodyPr wrap="none" rtlCol="0">
            <a:spAutoFit/>
          </a:bodyPr>
          <a:lstStyle/>
          <a:p>
            <a:r>
              <a:rPr lang="en-TW" sz="1600" dirty="0"/>
              <a:t>ToMNet</a:t>
            </a:r>
          </a:p>
        </p:txBody>
      </p:sp>
      <p:sp>
        <p:nvSpPr>
          <p:cNvPr id="73" name="TextBox 72">
            <a:extLst>
              <a:ext uri="{FF2B5EF4-FFF2-40B4-BE49-F238E27FC236}">
                <a16:creationId xmlns:a16="http://schemas.microsoft.com/office/drawing/2014/main" id="{DF14667B-627D-79E3-68DD-266BF2EB29C9}"/>
              </a:ext>
            </a:extLst>
          </p:cNvPr>
          <p:cNvSpPr txBox="1"/>
          <p:nvPr/>
        </p:nvSpPr>
        <p:spPr>
          <a:xfrm>
            <a:off x="6297674" y="1260046"/>
            <a:ext cx="4703509" cy="369332"/>
          </a:xfrm>
          <a:prstGeom prst="rect">
            <a:avLst/>
          </a:prstGeom>
          <a:noFill/>
        </p:spPr>
        <p:txBody>
          <a:bodyPr wrap="square" rtlCol="0">
            <a:spAutoFit/>
          </a:bodyPr>
          <a:lstStyle/>
          <a:p>
            <a:r>
              <a:rPr lang="en-TW" b="1" dirty="0"/>
              <a:t>Representational Similarity in Preference Ranks</a:t>
            </a:r>
          </a:p>
        </p:txBody>
      </p:sp>
    </p:spTree>
    <p:extLst>
      <p:ext uri="{BB962C8B-B14F-4D97-AF65-F5344CB8AC3E}">
        <p14:creationId xmlns:p14="http://schemas.microsoft.com/office/powerpoint/2010/main" val="2517297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title"/>
          </p:nvPr>
        </p:nvSpPr>
        <p:spPr>
          <a:xfrm>
            <a:off x="0" y="10981"/>
            <a:ext cx="12192000" cy="1185602"/>
          </a:xfrm>
          <a:prstGeom prst="rect">
            <a:avLst/>
          </a:prstGeom>
        </p:spPr>
        <p:txBody>
          <a:bodyPr spcFirstLastPara="1" vert="horz" wrap="square" lIns="121900" tIns="121900" rIns="121900" bIns="121900" rtlCol="0" anchor="t" anchorCtr="0">
            <a:noAutofit/>
          </a:bodyPr>
          <a:lstStyle/>
          <a:p>
            <a:pPr algn="ctr">
              <a:lnSpc>
                <a:spcPct val="115000"/>
              </a:lnSpc>
            </a:pPr>
            <a:r>
              <a:rPr lang="en-US" altLang="zh-TW" sz="3200" b="1" dirty="0">
                <a:solidFill>
                  <a:srgbClr val="000000"/>
                </a:solidFill>
                <a:latin typeface="+mn-lt"/>
                <a:ea typeface="Arial"/>
                <a:cs typeface="Arial"/>
                <a:sym typeface="Arial"/>
              </a:rPr>
              <a:t>Estimating Real Human Social Networks from the </a:t>
            </a:r>
            <a:br>
              <a:rPr lang="en-US" altLang="zh-TW" sz="3200" b="1" dirty="0">
                <a:solidFill>
                  <a:srgbClr val="000000"/>
                </a:solidFill>
                <a:latin typeface="+mn-lt"/>
                <a:ea typeface="Arial"/>
                <a:cs typeface="Arial"/>
                <a:sym typeface="Arial"/>
              </a:rPr>
            </a:br>
            <a:r>
              <a:rPr lang="en-US" altLang="zh-TW" sz="3200" b="1" dirty="0">
                <a:solidFill>
                  <a:srgbClr val="000000"/>
                </a:solidFill>
                <a:latin typeface="+mn-lt"/>
                <a:ea typeface="Arial"/>
                <a:cs typeface="Arial"/>
                <a:sym typeface="Arial"/>
              </a:rPr>
              <a:t>Social Support Questionnaire (SSQ)</a:t>
            </a:r>
            <a:endParaRPr sz="3200" b="1" dirty="0">
              <a:solidFill>
                <a:srgbClr val="000000"/>
              </a:solidFill>
              <a:latin typeface="+mn-lt"/>
              <a:ea typeface="Calibri"/>
              <a:cs typeface="Calibri"/>
              <a:sym typeface="Calibri"/>
            </a:endParaRPr>
          </a:p>
        </p:txBody>
      </p:sp>
      <p:pic>
        <p:nvPicPr>
          <p:cNvPr id="143" name="Google Shape;143;p20"/>
          <p:cNvPicPr preferRelativeResize="0"/>
          <p:nvPr/>
        </p:nvPicPr>
        <p:blipFill>
          <a:blip r:embed="rId3">
            <a:alphaModFix/>
          </a:blip>
          <a:stretch>
            <a:fillRect/>
          </a:stretch>
        </p:blipFill>
        <p:spPr>
          <a:xfrm>
            <a:off x="678524" y="1344867"/>
            <a:ext cx="3662249" cy="4888799"/>
          </a:xfrm>
          <a:prstGeom prst="rect">
            <a:avLst/>
          </a:prstGeom>
          <a:noFill/>
          <a:ln>
            <a:noFill/>
          </a:ln>
        </p:spPr>
      </p:pic>
      <p:pic>
        <p:nvPicPr>
          <p:cNvPr id="8" name="Google Shape;152;p21">
            <a:extLst>
              <a:ext uri="{FF2B5EF4-FFF2-40B4-BE49-F238E27FC236}">
                <a16:creationId xmlns:a16="http://schemas.microsoft.com/office/drawing/2014/main" id="{F77CF389-6727-1247-A7AB-ED5CDB9BDDCF}"/>
              </a:ext>
            </a:extLst>
          </p:cNvPr>
          <p:cNvPicPr preferRelativeResize="0"/>
          <p:nvPr/>
        </p:nvPicPr>
        <p:blipFill>
          <a:blip r:embed="rId4">
            <a:alphaModFix/>
          </a:blip>
          <a:stretch>
            <a:fillRect/>
          </a:stretch>
        </p:blipFill>
        <p:spPr>
          <a:xfrm>
            <a:off x="5097517" y="1344866"/>
            <a:ext cx="6760777" cy="4888799"/>
          </a:xfrm>
          <a:prstGeom prst="rect">
            <a:avLst/>
          </a:prstGeom>
          <a:noFill/>
          <a:ln>
            <a:noFill/>
          </a:ln>
        </p:spPr>
      </p:pic>
      <p:sp>
        <p:nvSpPr>
          <p:cNvPr id="2" name="TextBox 1">
            <a:extLst>
              <a:ext uri="{FF2B5EF4-FFF2-40B4-BE49-F238E27FC236}">
                <a16:creationId xmlns:a16="http://schemas.microsoft.com/office/drawing/2014/main" id="{74779EF6-684D-1C50-7917-0DC9C6ED13CF}"/>
              </a:ext>
            </a:extLst>
          </p:cNvPr>
          <p:cNvSpPr txBox="1"/>
          <p:nvPr/>
        </p:nvSpPr>
        <p:spPr>
          <a:xfrm>
            <a:off x="3373395" y="6314303"/>
            <a:ext cx="8711513" cy="369332"/>
          </a:xfrm>
          <a:prstGeom prst="rect">
            <a:avLst/>
          </a:prstGeom>
          <a:noFill/>
        </p:spPr>
        <p:txBody>
          <a:bodyPr wrap="square" rtlCol="0">
            <a:spAutoFit/>
          </a:bodyPr>
          <a:lstStyle/>
          <a:p>
            <a:pPr algn="r"/>
            <a:r>
              <a:rPr lang="en-US" i="1" dirty="0" err="1">
                <a:latin typeface="Times New Roman" panose="02020603050405020304" pitchFamily="18" charset="0"/>
                <a:cs typeface="Times New Roman" panose="02020603050405020304" pitchFamily="18" charset="0"/>
              </a:rPr>
              <a:t>Sarason</a:t>
            </a:r>
            <a:r>
              <a:rPr lang="en-US" i="1" dirty="0">
                <a:latin typeface="Times New Roman" panose="02020603050405020304" pitchFamily="18" charset="0"/>
                <a:cs typeface="Times New Roman" panose="02020603050405020304" pitchFamily="18" charset="0"/>
              </a:rPr>
              <a:t>, Levine, Basham, &amp; </a:t>
            </a:r>
            <a:r>
              <a:rPr lang="en-US" i="1" dirty="0" err="1">
                <a:latin typeface="Times New Roman" panose="02020603050405020304" pitchFamily="18" charset="0"/>
                <a:cs typeface="Times New Roman" panose="02020603050405020304" pitchFamily="18" charset="0"/>
              </a:rPr>
              <a:t>Sarason</a:t>
            </a:r>
            <a:r>
              <a:rPr lang="en-US" i="1" dirty="0">
                <a:latin typeface="Times New Roman" panose="02020603050405020304" pitchFamily="18" charset="0"/>
                <a:cs typeface="Times New Roman" panose="02020603050405020304" pitchFamily="18" charset="0"/>
              </a:rPr>
              <a:t> (1983). J. Pers. Soc. Psychol., 44(1), 127–139.</a:t>
            </a:r>
            <a:endParaRPr lang="en-TW"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1" y="81938"/>
            <a:ext cx="12182491" cy="1325563"/>
          </a:xfrm>
          <a:prstGeom prst="rect">
            <a:avLst/>
          </a:prstGeom>
        </p:spPr>
        <p:txBody>
          <a:bodyPr spcFirstLastPara="1" vert="horz" wrap="square" lIns="121900" tIns="121900" rIns="121900" bIns="121900" rtlCol="0" anchor="t" anchorCtr="0">
            <a:noAutofit/>
          </a:bodyPr>
          <a:lstStyle/>
          <a:p>
            <a:pPr algn="ctr">
              <a:lnSpc>
                <a:spcPct val="115000"/>
              </a:lnSpc>
            </a:pPr>
            <a:r>
              <a:rPr lang="en-US" altLang="zh-TW" sz="2800" b="1" dirty="0" err="1">
                <a:solidFill>
                  <a:srgbClr val="000000"/>
                </a:solidFill>
                <a:latin typeface="+mn-lt"/>
                <a:ea typeface="Arial"/>
                <a:cs typeface="Arial"/>
                <a:sym typeface="Arial"/>
              </a:rPr>
              <a:t>ToMNet</a:t>
            </a:r>
            <a:r>
              <a:rPr lang="en-US" altLang="zh-TW" sz="2800" b="1" dirty="0">
                <a:solidFill>
                  <a:srgbClr val="000000"/>
                </a:solidFill>
                <a:latin typeface="+mn-lt"/>
                <a:ea typeface="Arial"/>
                <a:cs typeface="Arial"/>
                <a:sym typeface="Arial"/>
              </a:rPr>
              <a:t> Observes Human Game Behaviors, Accurately Predicts Social Target Outcomes, and Represents Human Self-Reported Social Networks</a:t>
            </a:r>
            <a:endParaRPr sz="2800" b="1" dirty="0">
              <a:solidFill>
                <a:srgbClr val="000000"/>
              </a:solidFill>
              <a:latin typeface="+mn-lt"/>
              <a:ea typeface="Arial"/>
              <a:cs typeface="Arial"/>
              <a:sym typeface="Arial"/>
            </a:endParaRPr>
          </a:p>
          <a:p>
            <a:pPr algn="ctr"/>
            <a:endParaRPr sz="2800" b="1" dirty="0">
              <a:latin typeface="+mn-lt"/>
            </a:endParaRPr>
          </a:p>
        </p:txBody>
      </p:sp>
      <p:sp>
        <p:nvSpPr>
          <p:cNvPr id="16" name="TextBox 15">
            <a:extLst>
              <a:ext uri="{FF2B5EF4-FFF2-40B4-BE49-F238E27FC236}">
                <a16:creationId xmlns:a16="http://schemas.microsoft.com/office/drawing/2014/main" id="{FB318995-C020-D7F7-D1BE-74C31D092EA5}"/>
              </a:ext>
            </a:extLst>
          </p:cNvPr>
          <p:cNvSpPr txBox="1"/>
          <p:nvPr/>
        </p:nvSpPr>
        <p:spPr>
          <a:xfrm>
            <a:off x="10231178" y="5154574"/>
            <a:ext cx="1951313" cy="830997"/>
          </a:xfrm>
          <a:prstGeom prst="rect">
            <a:avLst/>
          </a:prstGeom>
          <a:noFill/>
        </p:spPr>
        <p:txBody>
          <a:bodyPr wrap="square" rtlCol="0">
            <a:spAutoFit/>
          </a:bodyPr>
          <a:lstStyle/>
          <a:p>
            <a:r>
              <a:rPr lang="en-TW" sz="1200" i="1" dirty="0">
                <a:latin typeface="Times New Roman" panose="02020603050405020304" pitchFamily="18" charset="0"/>
                <a:cs typeface="Times New Roman" panose="02020603050405020304" pitchFamily="18" charset="0"/>
              </a:rPr>
              <a:t>Kendall’s 𝜏 (Truth,ToMNet)</a:t>
            </a:r>
          </a:p>
          <a:p>
            <a:r>
              <a:rPr lang="en-TW" sz="1200" i="1" dirty="0">
                <a:latin typeface="Times New Roman" panose="02020603050405020304" pitchFamily="18" charset="0"/>
                <a:cs typeface="Times New Roman" panose="02020603050405020304" pitchFamily="18" charset="0"/>
              </a:rPr>
              <a:t>Wilcoxon Sign Rank</a:t>
            </a:r>
          </a:p>
          <a:p>
            <a:r>
              <a:rPr lang="en-TW" sz="1200" i="1" dirty="0">
                <a:latin typeface="Times New Roman" panose="02020603050405020304" pitchFamily="18" charset="0"/>
                <a:cs typeface="Times New Roman" panose="02020603050405020304" pitchFamily="18" charset="0"/>
              </a:rPr>
              <a:t>W = 105</a:t>
            </a:r>
          </a:p>
          <a:p>
            <a:r>
              <a:rPr lang="en-US" sz="1200" i="1" dirty="0">
                <a:latin typeface="Times New Roman" panose="02020603050405020304" pitchFamily="18" charset="0"/>
                <a:cs typeface="Times New Roman" panose="02020603050405020304" pitchFamily="18" charset="0"/>
              </a:rPr>
              <a:t>p</a:t>
            </a:r>
            <a:r>
              <a:rPr lang="en-TW" sz="1200" i="1" dirty="0">
                <a:latin typeface="Times New Roman" panose="02020603050405020304" pitchFamily="18" charset="0"/>
                <a:cs typeface="Times New Roman" panose="02020603050405020304" pitchFamily="18" charset="0"/>
              </a:rPr>
              <a:t> = .001</a:t>
            </a:r>
            <a:endParaRPr lang="en-TW" sz="1200" i="1" baseline="30000" dirty="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F007342E-3281-ACBD-C05F-B4FE38AF1F4B}"/>
              </a:ext>
            </a:extLst>
          </p:cNvPr>
          <p:cNvGrpSpPr>
            <a:grpSpLocks noChangeAspect="1"/>
          </p:cNvGrpSpPr>
          <p:nvPr/>
        </p:nvGrpSpPr>
        <p:grpSpPr>
          <a:xfrm>
            <a:off x="5920417" y="1531340"/>
            <a:ext cx="4343173" cy="5004000"/>
            <a:chOff x="5426133" y="950567"/>
            <a:chExt cx="4891212" cy="5635433"/>
          </a:xfrm>
        </p:grpSpPr>
        <p:grpSp>
          <p:nvGrpSpPr>
            <p:cNvPr id="8" name="Group 7">
              <a:extLst>
                <a:ext uri="{FF2B5EF4-FFF2-40B4-BE49-F238E27FC236}">
                  <a16:creationId xmlns:a16="http://schemas.microsoft.com/office/drawing/2014/main" id="{71E31E05-1F0F-12DF-8D74-5CA945B0106B}"/>
                </a:ext>
              </a:extLst>
            </p:cNvPr>
            <p:cNvGrpSpPr/>
            <p:nvPr/>
          </p:nvGrpSpPr>
          <p:grpSpPr>
            <a:xfrm>
              <a:off x="5696022" y="950567"/>
              <a:ext cx="4621323" cy="5635433"/>
              <a:chOff x="6165580" y="950567"/>
              <a:chExt cx="4621323" cy="5635433"/>
            </a:xfrm>
          </p:grpSpPr>
          <p:pic>
            <p:nvPicPr>
              <p:cNvPr id="161" name="Google Shape;161;p22"/>
              <p:cNvPicPr preferRelativeResize="0"/>
              <p:nvPr/>
            </p:nvPicPr>
            <p:blipFill rotWithShape="1">
              <a:blip r:embed="rId3">
                <a:alphaModFix/>
              </a:blip>
              <a:srcRect r="21193"/>
              <a:stretch/>
            </p:blipFill>
            <p:spPr>
              <a:xfrm>
                <a:off x="6165580" y="950567"/>
                <a:ext cx="4621323" cy="5635433"/>
              </a:xfrm>
              <a:prstGeom prst="rect">
                <a:avLst/>
              </a:prstGeom>
              <a:noFill/>
              <a:ln>
                <a:noFill/>
              </a:ln>
            </p:spPr>
          </p:pic>
          <p:sp>
            <p:nvSpPr>
              <p:cNvPr id="5" name="Rectangle 4">
                <a:extLst>
                  <a:ext uri="{FF2B5EF4-FFF2-40B4-BE49-F238E27FC236}">
                    <a16:creationId xmlns:a16="http://schemas.microsoft.com/office/drawing/2014/main" id="{9D5C440D-0E61-8DF4-A492-1A6C1536FDF0}"/>
                  </a:ext>
                </a:extLst>
              </p:cNvPr>
              <p:cNvSpPr/>
              <p:nvPr/>
            </p:nvSpPr>
            <p:spPr>
              <a:xfrm>
                <a:off x="8699157" y="1050324"/>
                <a:ext cx="1532238" cy="359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5" name="TextBox 14">
              <a:extLst>
                <a:ext uri="{FF2B5EF4-FFF2-40B4-BE49-F238E27FC236}">
                  <a16:creationId xmlns:a16="http://schemas.microsoft.com/office/drawing/2014/main" id="{B90E0B1F-C1DA-9E92-7912-8872EA11B4AB}"/>
                </a:ext>
              </a:extLst>
            </p:cNvPr>
            <p:cNvSpPr txBox="1"/>
            <p:nvPr/>
          </p:nvSpPr>
          <p:spPr>
            <a:xfrm>
              <a:off x="8657652" y="1096299"/>
              <a:ext cx="935577" cy="369332"/>
            </a:xfrm>
            <a:prstGeom prst="rect">
              <a:avLst/>
            </a:prstGeom>
            <a:noFill/>
          </p:spPr>
          <p:txBody>
            <a:bodyPr wrap="none" rtlCol="0">
              <a:spAutoFit/>
            </a:bodyPr>
            <a:lstStyle/>
            <a:p>
              <a:r>
                <a:rPr lang="en-TW" dirty="0"/>
                <a:t>ToMNet</a:t>
              </a:r>
            </a:p>
          </p:txBody>
        </p:sp>
        <p:sp>
          <p:nvSpPr>
            <p:cNvPr id="12" name="TextBox 11">
              <a:extLst>
                <a:ext uri="{FF2B5EF4-FFF2-40B4-BE49-F238E27FC236}">
                  <a16:creationId xmlns:a16="http://schemas.microsoft.com/office/drawing/2014/main" id="{6068AFA0-6E02-0C1E-F0E3-0DA94C91CBC6}"/>
                </a:ext>
              </a:extLst>
            </p:cNvPr>
            <p:cNvSpPr txBox="1"/>
            <p:nvPr/>
          </p:nvSpPr>
          <p:spPr>
            <a:xfrm>
              <a:off x="5461685" y="5733534"/>
              <a:ext cx="580767" cy="307777"/>
            </a:xfrm>
            <a:prstGeom prst="rect">
              <a:avLst/>
            </a:prstGeom>
            <a:noFill/>
          </p:spPr>
          <p:txBody>
            <a:bodyPr wrap="square" rtlCol="0">
              <a:spAutoFit/>
            </a:bodyPr>
            <a:lstStyle/>
            <a:p>
              <a:r>
                <a:rPr lang="en-TW" sz="1400" dirty="0"/>
                <a:t>1.00</a:t>
              </a:r>
            </a:p>
          </p:txBody>
        </p:sp>
        <p:sp>
          <p:nvSpPr>
            <p:cNvPr id="19" name="TextBox 18">
              <a:extLst>
                <a:ext uri="{FF2B5EF4-FFF2-40B4-BE49-F238E27FC236}">
                  <a16:creationId xmlns:a16="http://schemas.microsoft.com/office/drawing/2014/main" id="{EEDE74E0-B00E-E128-6242-84EACCBA79CF}"/>
                </a:ext>
              </a:extLst>
            </p:cNvPr>
            <p:cNvSpPr txBox="1"/>
            <p:nvPr/>
          </p:nvSpPr>
          <p:spPr>
            <a:xfrm>
              <a:off x="5461685" y="5408053"/>
              <a:ext cx="580767" cy="307777"/>
            </a:xfrm>
            <a:prstGeom prst="rect">
              <a:avLst/>
            </a:prstGeom>
            <a:noFill/>
          </p:spPr>
          <p:txBody>
            <a:bodyPr wrap="square" rtlCol="0">
              <a:spAutoFit/>
            </a:bodyPr>
            <a:lstStyle/>
            <a:p>
              <a:r>
                <a:rPr lang="en-TW" sz="1400" dirty="0"/>
                <a:t>1.00</a:t>
              </a:r>
            </a:p>
          </p:txBody>
        </p:sp>
        <p:sp>
          <p:nvSpPr>
            <p:cNvPr id="20" name="TextBox 19">
              <a:extLst>
                <a:ext uri="{FF2B5EF4-FFF2-40B4-BE49-F238E27FC236}">
                  <a16:creationId xmlns:a16="http://schemas.microsoft.com/office/drawing/2014/main" id="{31D7D32D-D1D6-8FB9-2ABE-10EF173104FC}"/>
                </a:ext>
              </a:extLst>
            </p:cNvPr>
            <p:cNvSpPr txBox="1"/>
            <p:nvPr/>
          </p:nvSpPr>
          <p:spPr>
            <a:xfrm>
              <a:off x="5461685" y="5082567"/>
              <a:ext cx="580767" cy="307777"/>
            </a:xfrm>
            <a:prstGeom prst="rect">
              <a:avLst/>
            </a:prstGeom>
            <a:noFill/>
          </p:spPr>
          <p:txBody>
            <a:bodyPr wrap="square" rtlCol="0">
              <a:spAutoFit/>
            </a:bodyPr>
            <a:lstStyle/>
            <a:p>
              <a:r>
                <a:rPr lang="en-TW" sz="1400" dirty="0"/>
                <a:t>1.73</a:t>
              </a:r>
            </a:p>
          </p:txBody>
        </p:sp>
        <p:sp>
          <p:nvSpPr>
            <p:cNvPr id="21" name="TextBox 20">
              <a:extLst>
                <a:ext uri="{FF2B5EF4-FFF2-40B4-BE49-F238E27FC236}">
                  <a16:creationId xmlns:a16="http://schemas.microsoft.com/office/drawing/2014/main" id="{9C3123DF-A9EF-F017-DA43-77669E29D169}"/>
                </a:ext>
              </a:extLst>
            </p:cNvPr>
            <p:cNvSpPr txBox="1"/>
            <p:nvPr/>
          </p:nvSpPr>
          <p:spPr>
            <a:xfrm>
              <a:off x="5461685" y="4757081"/>
              <a:ext cx="580767" cy="307777"/>
            </a:xfrm>
            <a:prstGeom prst="rect">
              <a:avLst/>
            </a:prstGeom>
            <a:noFill/>
          </p:spPr>
          <p:txBody>
            <a:bodyPr wrap="square" rtlCol="0">
              <a:spAutoFit/>
            </a:bodyPr>
            <a:lstStyle/>
            <a:p>
              <a:r>
                <a:rPr lang="en-TW" sz="1400" dirty="0"/>
                <a:t>2.06</a:t>
              </a:r>
            </a:p>
          </p:txBody>
        </p:sp>
        <p:sp>
          <p:nvSpPr>
            <p:cNvPr id="22" name="TextBox 21">
              <a:extLst>
                <a:ext uri="{FF2B5EF4-FFF2-40B4-BE49-F238E27FC236}">
                  <a16:creationId xmlns:a16="http://schemas.microsoft.com/office/drawing/2014/main" id="{0CD3BB5B-10B2-A09E-215D-F09FC04FEC67}"/>
                </a:ext>
              </a:extLst>
            </p:cNvPr>
            <p:cNvSpPr txBox="1"/>
            <p:nvPr/>
          </p:nvSpPr>
          <p:spPr>
            <a:xfrm>
              <a:off x="5461685" y="4431595"/>
              <a:ext cx="580767" cy="307777"/>
            </a:xfrm>
            <a:prstGeom prst="rect">
              <a:avLst/>
            </a:prstGeom>
            <a:noFill/>
          </p:spPr>
          <p:txBody>
            <a:bodyPr wrap="square" rtlCol="0">
              <a:spAutoFit/>
            </a:bodyPr>
            <a:lstStyle/>
            <a:p>
              <a:r>
                <a:rPr lang="en-TW" sz="1400" dirty="0"/>
                <a:t>2.06</a:t>
              </a:r>
            </a:p>
          </p:txBody>
        </p:sp>
        <p:sp>
          <p:nvSpPr>
            <p:cNvPr id="23" name="TextBox 22">
              <a:extLst>
                <a:ext uri="{FF2B5EF4-FFF2-40B4-BE49-F238E27FC236}">
                  <a16:creationId xmlns:a16="http://schemas.microsoft.com/office/drawing/2014/main" id="{8EA8AD26-6718-EBA4-70F6-D0366F6F6363}"/>
                </a:ext>
              </a:extLst>
            </p:cNvPr>
            <p:cNvSpPr txBox="1"/>
            <p:nvPr/>
          </p:nvSpPr>
          <p:spPr>
            <a:xfrm>
              <a:off x="5461685" y="4106109"/>
              <a:ext cx="580767" cy="307777"/>
            </a:xfrm>
            <a:prstGeom prst="rect">
              <a:avLst/>
            </a:prstGeom>
            <a:noFill/>
          </p:spPr>
          <p:txBody>
            <a:bodyPr wrap="square" rtlCol="0">
              <a:spAutoFit/>
            </a:bodyPr>
            <a:lstStyle/>
            <a:p>
              <a:r>
                <a:rPr lang="en-TW" sz="1400" dirty="0"/>
                <a:t>2.36</a:t>
              </a:r>
            </a:p>
          </p:txBody>
        </p:sp>
        <p:sp>
          <p:nvSpPr>
            <p:cNvPr id="24" name="TextBox 23">
              <a:extLst>
                <a:ext uri="{FF2B5EF4-FFF2-40B4-BE49-F238E27FC236}">
                  <a16:creationId xmlns:a16="http://schemas.microsoft.com/office/drawing/2014/main" id="{C76F4F76-6B93-06FE-4670-9F8F6BB5EA1A}"/>
                </a:ext>
              </a:extLst>
            </p:cNvPr>
            <p:cNvSpPr txBox="1"/>
            <p:nvPr/>
          </p:nvSpPr>
          <p:spPr>
            <a:xfrm>
              <a:off x="5461685" y="3780623"/>
              <a:ext cx="580767" cy="307777"/>
            </a:xfrm>
            <a:prstGeom prst="rect">
              <a:avLst/>
            </a:prstGeom>
            <a:noFill/>
          </p:spPr>
          <p:txBody>
            <a:bodyPr wrap="square" rtlCol="0">
              <a:spAutoFit/>
            </a:bodyPr>
            <a:lstStyle/>
            <a:p>
              <a:r>
                <a:rPr lang="en-TW" sz="1400" dirty="0"/>
                <a:t>2.45</a:t>
              </a:r>
            </a:p>
          </p:txBody>
        </p:sp>
        <p:sp>
          <p:nvSpPr>
            <p:cNvPr id="25" name="TextBox 24">
              <a:extLst>
                <a:ext uri="{FF2B5EF4-FFF2-40B4-BE49-F238E27FC236}">
                  <a16:creationId xmlns:a16="http://schemas.microsoft.com/office/drawing/2014/main" id="{B8B11D2C-1004-27C8-00B1-F2AB2E2EC68F}"/>
                </a:ext>
              </a:extLst>
            </p:cNvPr>
            <p:cNvSpPr txBox="1"/>
            <p:nvPr/>
          </p:nvSpPr>
          <p:spPr>
            <a:xfrm>
              <a:off x="5461685" y="3455137"/>
              <a:ext cx="580767" cy="307777"/>
            </a:xfrm>
            <a:prstGeom prst="rect">
              <a:avLst/>
            </a:prstGeom>
            <a:noFill/>
          </p:spPr>
          <p:txBody>
            <a:bodyPr wrap="square" rtlCol="0">
              <a:spAutoFit/>
            </a:bodyPr>
            <a:lstStyle/>
            <a:p>
              <a:r>
                <a:rPr lang="en-TW" sz="1400" dirty="0"/>
                <a:t>2.87</a:t>
              </a:r>
            </a:p>
          </p:txBody>
        </p:sp>
        <p:sp>
          <p:nvSpPr>
            <p:cNvPr id="26" name="TextBox 25">
              <a:extLst>
                <a:ext uri="{FF2B5EF4-FFF2-40B4-BE49-F238E27FC236}">
                  <a16:creationId xmlns:a16="http://schemas.microsoft.com/office/drawing/2014/main" id="{E4B18AD4-34F5-B848-D0E9-6401D5B54A33}"/>
                </a:ext>
              </a:extLst>
            </p:cNvPr>
            <p:cNvSpPr txBox="1"/>
            <p:nvPr/>
          </p:nvSpPr>
          <p:spPr>
            <a:xfrm>
              <a:off x="5461685" y="3129651"/>
              <a:ext cx="580767" cy="307777"/>
            </a:xfrm>
            <a:prstGeom prst="rect">
              <a:avLst/>
            </a:prstGeom>
            <a:noFill/>
          </p:spPr>
          <p:txBody>
            <a:bodyPr wrap="square" rtlCol="0">
              <a:spAutoFit/>
            </a:bodyPr>
            <a:lstStyle/>
            <a:p>
              <a:r>
                <a:rPr lang="en-TW" sz="1400" dirty="0"/>
                <a:t>3.32</a:t>
              </a:r>
            </a:p>
          </p:txBody>
        </p:sp>
        <p:sp>
          <p:nvSpPr>
            <p:cNvPr id="27" name="TextBox 26">
              <a:extLst>
                <a:ext uri="{FF2B5EF4-FFF2-40B4-BE49-F238E27FC236}">
                  <a16:creationId xmlns:a16="http://schemas.microsoft.com/office/drawing/2014/main" id="{43E16D88-CDD0-FE07-D036-3D365A6C4517}"/>
                </a:ext>
              </a:extLst>
            </p:cNvPr>
            <p:cNvSpPr txBox="1"/>
            <p:nvPr/>
          </p:nvSpPr>
          <p:spPr>
            <a:xfrm>
              <a:off x="5461685" y="2804165"/>
              <a:ext cx="580767" cy="307777"/>
            </a:xfrm>
            <a:prstGeom prst="rect">
              <a:avLst/>
            </a:prstGeom>
            <a:noFill/>
          </p:spPr>
          <p:txBody>
            <a:bodyPr wrap="square" rtlCol="0">
              <a:spAutoFit/>
            </a:bodyPr>
            <a:lstStyle/>
            <a:p>
              <a:r>
                <a:rPr lang="en-TW" sz="1400" dirty="0"/>
                <a:t>3.37</a:t>
              </a:r>
            </a:p>
          </p:txBody>
        </p:sp>
        <p:sp>
          <p:nvSpPr>
            <p:cNvPr id="28" name="TextBox 27">
              <a:extLst>
                <a:ext uri="{FF2B5EF4-FFF2-40B4-BE49-F238E27FC236}">
                  <a16:creationId xmlns:a16="http://schemas.microsoft.com/office/drawing/2014/main" id="{DE37A0CB-1959-795B-49CE-EE91C3DAB0A0}"/>
                </a:ext>
              </a:extLst>
            </p:cNvPr>
            <p:cNvSpPr txBox="1"/>
            <p:nvPr/>
          </p:nvSpPr>
          <p:spPr>
            <a:xfrm>
              <a:off x="5461685" y="2478679"/>
              <a:ext cx="580767" cy="307777"/>
            </a:xfrm>
            <a:prstGeom prst="rect">
              <a:avLst/>
            </a:prstGeom>
            <a:noFill/>
          </p:spPr>
          <p:txBody>
            <a:bodyPr wrap="square" rtlCol="0">
              <a:spAutoFit/>
            </a:bodyPr>
            <a:lstStyle/>
            <a:p>
              <a:r>
                <a:rPr lang="en-TW" sz="1400" dirty="0"/>
                <a:t>3.77</a:t>
              </a:r>
            </a:p>
          </p:txBody>
        </p:sp>
        <p:sp>
          <p:nvSpPr>
            <p:cNvPr id="29" name="TextBox 28">
              <a:extLst>
                <a:ext uri="{FF2B5EF4-FFF2-40B4-BE49-F238E27FC236}">
                  <a16:creationId xmlns:a16="http://schemas.microsoft.com/office/drawing/2014/main" id="{8A620817-FD34-E4A7-179A-9A40F9839D2E}"/>
                </a:ext>
              </a:extLst>
            </p:cNvPr>
            <p:cNvSpPr txBox="1"/>
            <p:nvPr/>
          </p:nvSpPr>
          <p:spPr>
            <a:xfrm>
              <a:off x="5461685" y="2153193"/>
              <a:ext cx="580767" cy="307777"/>
            </a:xfrm>
            <a:prstGeom prst="rect">
              <a:avLst/>
            </a:prstGeom>
            <a:noFill/>
          </p:spPr>
          <p:txBody>
            <a:bodyPr wrap="square" rtlCol="0">
              <a:spAutoFit/>
            </a:bodyPr>
            <a:lstStyle/>
            <a:p>
              <a:r>
                <a:rPr lang="en-TW" sz="1400" dirty="0"/>
                <a:t>6.29</a:t>
              </a:r>
            </a:p>
          </p:txBody>
        </p:sp>
        <p:sp>
          <p:nvSpPr>
            <p:cNvPr id="30" name="TextBox 29">
              <a:extLst>
                <a:ext uri="{FF2B5EF4-FFF2-40B4-BE49-F238E27FC236}">
                  <a16:creationId xmlns:a16="http://schemas.microsoft.com/office/drawing/2014/main" id="{ADBDDEBE-200A-B242-EAD0-B59A8D48C943}"/>
                </a:ext>
              </a:extLst>
            </p:cNvPr>
            <p:cNvSpPr txBox="1"/>
            <p:nvPr/>
          </p:nvSpPr>
          <p:spPr>
            <a:xfrm>
              <a:off x="5461685" y="1827707"/>
              <a:ext cx="580767" cy="307777"/>
            </a:xfrm>
            <a:prstGeom prst="rect">
              <a:avLst/>
            </a:prstGeom>
            <a:noFill/>
          </p:spPr>
          <p:txBody>
            <a:bodyPr wrap="square" rtlCol="0">
              <a:spAutoFit/>
            </a:bodyPr>
            <a:lstStyle/>
            <a:p>
              <a:r>
                <a:rPr lang="en-TW" sz="1400" dirty="0"/>
                <a:t>6.66</a:t>
              </a:r>
            </a:p>
          </p:txBody>
        </p:sp>
        <p:sp>
          <p:nvSpPr>
            <p:cNvPr id="31" name="TextBox 30">
              <a:extLst>
                <a:ext uri="{FF2B5EF4-FFF2-40B4-BE49-F238E27FC236}">
                  <a16:creationId xmlns:a16="http://schemas.microsoft.com/office/drawing/2014/main" id="{D503FF49-51C2-9A82-19D8-857CB4C15AFE}"/>
                </a:ext>
              </a:extLst>
            </p:cNvPr>
            <p:cNvSpPr txBox="1"/>
            <p:nvPr/>
          </p:nvSpPr>
          <p:spPr>
            <a:xfrm>
              <a:off x="5461685" y="1502221"/>
              <a:ext cx="580767" cy="307777"/>
            </a:xfrm>
            <a:prstGeom prst="rect">
              <a:avLst/>
            </a:prstGeom>
            <a:noFill/>
          </p:spPr>
          <p:txBody>
            <a:bodyPr wrap="square" rtlCol="0">
              <a:spAutoFit/>
            </a:bodyPr>
            <a:lstStyle/>
            <a:p>
              <a:r>
                <a:rPr lang="en-TW" sz="1400" dirty="0"/>
                <a:t>7.07</a:t>
              </a:r>
            </a:p>
          </p:txBody>
        </p:sp>
        <p:sp>
          <p:nvSpPr>
            <p:cNvPr id="32" name="TextBox 31">
              <a:extLst>
                <a:ext uri="{FF2B5EF4-FFF2-40B4-BE49-F238E27FC236}">
                  <a16:creationId xmlns:a16="http://schemas.microsoft.com/office/drawing/2014/main" id="{CA8C3A81-0D0A-1B6A-3175-472A9673429C}"/>
                </a:ext>
              </a:extLst>
            </p:cNvPr>
            <p:cNvSpPr txBox="1"/>
            <p:nvPr/>
          </p:nvSpPr>
          <p:spPr>
            <a:xfrm>
              <a:off x="5426133" y="1178693"/>
              <a:ext cx="580767" cy="307777"/>
            </a:xfrm>
            <a:prstGeom prst="rect">
              <a:avLst/>
            </a:prstGeom>
            <a:noFill/>
          </p:spPr>
          <p:txBody>
            <a:bodyPr wrap="square" rtlCol="0">
              <a:spAutoFit/>
            </a:bodyPr>
            <a:lstStyle/>
            <a:p>
              <a:pPr algn="ctr"/>
              <a:r>
                <a:rPr lang="en-TW" sz="1400" b="1" dirty="0"/>
                <a:t>SD</a:t>
              </a:r>
            </a:p>
          </p:txBody>
        </p:sp>
      </p:grpSp>
      <p:grpSp>
        <p:nvGrpSpPr>
          <p:cNvPr id="18" name="Group 17">
            <a:extLst>
              <a:ext uri="{FF2B5EF4-FFF2-40B4-BE49-F238E27FC236}">
                <a16:creationId xmlns:a16="http://schemas.microsoft.com/office/drawing/2014/main" id="{252593CF-85B3-90AC-4A19-98279BC823C6}"/>
              </a:ext>
            </a:extLst>
          </p:cNvPr>
          <p:cNvGrpSpPr/>
          <p:nvPr/>
        </p:nvGrpSpPr>
        <p:grpSpPr>
          <a:xfrm>
            <a:off x="709361" y="1335997"/>
            <a:ext cx="4446540" cy="4809187"/>
            <a:chOff x="709361" y="1335997"/>
            <a:chExt cx="4446540" cy="4809187"/>
          </a:xfrm>
        </p:grpSpPr>
        <p:grpSp>
          <p:nvGrpSpPr>
            <p:cNvPr id="11" name="Group 10">
              <a:extLst>
                <a:ext uri="{FF2B5EF4-FFF2-40B4-BE49-F238E27FC236}">
                  <a16:creationId xmlns:a16="http://schemas.microsoft.com/office/drawing/2014/main" id="{F32E48BD-3AB9-47A8-A3A0-A870344C7D1B}"/>
                </a:ext>
              </a:extLst>
            </p:cNvPr>
            <p:cNvGrpSpPr/>
            <p:nvPr/>
          </p:nvGrpSpPr>
          <p:grpSpPr>
            <a:xfrm>
              <a:off x="709361" y="1335997"/>
              <a:ext cx="4446540" cy="4809187"/>
              <a:chOff x="907071" y="1311283"/>
              <a:chExt cx="4446540" cy="4809187"/>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48A9F72-A774-CC9F-E29C-301D9BA46DCF}"/>
                      </a:ext>
                    </a:extLst>
                  </p:cNvPr>
                  <p:cNvSpPr txBox="1"/>
                  <p:nvPr/>
                </p:nvSpPr>
                <p:spPr>
                  <a:xfrm>
                    <a:off x="1288238" y="1311283"/>
                    <a:ext cx="4065373" cy="646331"/>
                  </a:xfrm>
                  <a:prstGeom prst="rect">
                    <a:avLst/>
                  </a:prstGeom>
                  <a:noFill/>
                </p:spPr>
                <p:txBody>
                  <a:bodyPr wrap="square" rtlCol="0">
                    <a:spAutoFit/>
                  </a:bodyPr>
                  <a:lstStyle/>
                  <a:p>
                    <a:r>
                      <a:rPr lang="en-TW" b="1" dirty="0"/>
                      <a:t>Accuracy for selecting correct final target </a:t>
                    </a:r>
                  </a:p>
                  <a:p>
                    <a:pPr algn="ctr"/>
                    <a:r>
                      <a:rPr lang="en-TW" b="1" dirty="0"/>
                      <a:t>i.e., percentage(</a:t>
                    </a:r>
                    <a14:m>
                      <m:oMath xmlns:m="http://schemas.openxmlformats.org/officeDocument/2006/math">
                        <m:acc>
                          <m:accPr>
                            <m:chr m:val="̂"/>
                            <m:ctrlPr>
                              <a:rPr lang="en-TW" b="1" i="1" dirty="0">
                                <a:latin typeface="Cambria Math" panose="02040503050406030204" pitchFamily="18" charset="0"/>
                                <a:cs typeface="Times New Roman" panose="02020603050405020304" pitchFamily="18" charset="0"/>
                              </a:rPr>
                            </m:ctrlPr>
                          </m:accPr>
                          <m:e>
                            <m:r>
                              <a:rPr lang="en-TW" b="1" i="1" dirty="0">
                                <a:latin typeface="Cambria Math" panose="02040503050406030204" pitchFamily="18" charset="0"/>
                                <a:cs typeface="Times New Roman" panose="02020603050405020304" pitchFamily="18" charset="0"/>
                              </a:rPr>
                              <m:t>𝒈</m:t>
                            </m:r>
                            <m:r>
                              <a:rPr lang="en-TW" b="1" i="1" dirty="0">
                                <a:latin typeface="Cambria Math" panose="02040503050406030204" pitchFamily="18" charset="0"/>
                                <a:cs typeface="Times New Roman" panose="02020603050405020304" pitchFamily="18" charset="0"/>
                              </a:rPr>
                              <m:t>∗</m:t>
                            </m:r>
                            <m:r>
                              <a:rPr lang="en-TW" b="1" i="1" baseline="-25000" dirty="0">
                                <a:latin typeface="Cambria Math" panose="02040503050406030204" pitchFamily="18" charset="0"/>
                                <a:cs typeface="Times New Roman" panose="02020603050405020304" pitchFamily="18" charset="0"/>
                              </a:rPr>
                              <m:t>𝒌</m:t>
                            </m:r>
                          </m:e>
                        </m:acc>
                      </m:oMath>
                    </a14:m>
                    <a:r>
                      <a:rPr lang="en-TW" b="1" dirty="0"/>
                      <a:t> =</a:t>
                    </a:r>
                    <a:r>
                      <a:rPr lang="en-TW" b="1" dirty="0">
                        <a:cs typeface="Times New Roman" panose="02020603050405020304" pitchFamily="18" charset="0"/>
                      </a:rPr>
                      <a:t> </a:t>
                    </a:r>
                    <a14:m>
                      <m:oMath xmlns:m="http://schemas.openxmlformats.org/officeDocument/2006/math">
                        <m:r>
                          <a:rPr lang="en-TW" b="1" i="1" dirty="0">
                            <a:latin typeface="Cambria Math" panose="02040503050406030204" pitchFamily="18" charset="0"/>
                            <a:cs typeface="Times New Roman" panose="02020603050405020304" pitchFamily="18" charset="0"/>
                          </a:rPr>
                          <m:t>𝒈</m:t>
                        </m:r>
                        <m:r>
                          <a:rPr lang="en-TW" b="1" i="1" dirty="0">
                            <a:latin typeface="Cambria Math" panose="02040503050406030204" pitchFamily="18" charset="0"/>
                            <a:cs typeface="Times New Roman" panose="02020603050405020304" pitchFamily="18" charset="0"/>
                          </a:rPr>
                          <m:t>∗</m:t>
                        </m:r>
                        <m:r>
                          <a:rPr lang="en-TW" b="1" i="1" baseline="-25000" dirty="0">
                            <a:latin typeface="Cambria Math" panose="02040503050406030204" pitchFamily="18" charset="0"/>
                            <a:cs typeface="Times New Roman" panose="02020603050405020304" pitchFamily="18" charset="0"/>
                          </a:rPr>
                          <m:t>𝒌</m:t>
                        </m:r>
                      </m:oMath>
                    </a14:m>
                    <a:r>
                      <a:rPr lang="en-TW" b="1" dirty="0"/>
                      <a:t>)</a:t>
                    </a:r>
                  </a:p>
                </p:txBody>
              </p:sp>
            </mc:Choice>
            <mc:Fallback xmlns="">
              <p:sp>
                <p:nvSpPr>
                  <p:cNvPr id="9" name="TextBox 8">
                    <a:extLst>
                      <a:ext uri="{FF2B5EF4-FFF2-40B4-BE49-F238E27FC236}">
                        <a16:creationId xmlns:a16="http://schemas.microsoft.com/office/drawing/2014/main" id="{F48A9F72-A774-CC9F-E29C-301D9BA46DCF}"/>
                      </a:ext>
                    </a:extLst>
                  </p:cNvPr>
                  <p:cNvSpPr txBox="1">
                    <a:spLocks noRot="1" noChangeAspect="1" noMove="1" noResize="1" noEditPoints="1" noAdjustHandles="1" noChangeArrowheads="1" noChangeShapeType="1" noTextEdit="1"/>
                  </p:cNvSpPr>
                  <p:nvPr/>
                </p:nvSpPr>
                <p:spPr>
                  <a:xfrm>
                    <a:off x="1288238" y="1311283"/>
                    <a:ext cx="4065373" cy="646331"/>
                  </a:xfrm>
                  <a:prstGeom prst="rect">
                    <a:avLst/>
                  </a:prstGeom>
                  <a:blipFill>
                    <a:blip r:embed="rId4"/>
                    <a:stretch>
                      <a:fillRect l="-1242" t="-3922" r="-1863" b="-17647"/>
                    </a:stretch>
                  </a:blipFill>
                </p:spPr>
                <p:txBody>
                  <a:bodyPr/>
                  <a:lstStyle/>
                  <a:p>
                    <a:r>
                      <a:rPr lang="en-TW">
                        <a:noFill/>
                      </a:rPr>
                      <a:t> </a:t>
                    </a:r>
                  </a:p>
                </p:txBody>
              </p:sp>
            </mc:Fallback>
          </mc:AlternateContent>
          <p:grpSp>
            <p:nvGrpSpPr>
              <p:cNvPr id="4" name="Group 3">
                <a:extLst>
                  <a:ext uri="{FF2B5EF4-FFF2-40B4-BE49-F238E27FC236}">
                    <a16:creationId xmlns:a16="http://schemas.microsoft.com/office/drawing/2014/main" id="{30BBE464-1666-EEDF-2B40-8D998EBDBB54}"/>
                  </a:ext>
                </a:extLst>
              </p:cNvPr>
              <p:cNvGrpSpPr/>
              <p:nvPr/>
            </p:nvGrpSpPr>
            <p:grpSpPr>
              <a:xfrm>
                <a:off x="1067434" y="2056470"/>
                <a:ext cx="3764058" cy="4064000"/>
                <a:chOff x="1067434" y="2056470"/>
                <a:chExt cx="3764058" cy="4064000"/>
              </a:xfrm>
            </p:grpSpPr>
            <p:grpSp>
              <p:nvGrpSpPr>
                <p:cNvPr id="2" name="Group 1">
                  <a:extLst>
                    <a:ext uri="{FF2B5EF4-FFF2-40B4-BE49-F238E27FC236}">
                      <a16:creationId xmlns:a16="http://schemas.microsoft.com/office/drawing/2014/main" id="{15A35950-F206-17DB-B746-DD594F045AB0}"/>
                    </a:ext>
                  </a:extLst>
                </p:cNvPr>
                <p:cNvGrpSpPr/>
                <p:nvPr/>
              </p:nvGrpSpPr>
              <p:grpSpPr>
                <a:xfrm>
                  <a:off x="1092148" y="2056470"/>
                  <a:ext cx="3739344" cy="4064000"/>
                  <a:chOff x="1092148" y="2056470"/>
                  <a:chExt cx="3739344" cy="4064000"/>
                </a:xfrm>
              </p:grpSpPr>
              <p:pic>
                <p:nvPicPr>
                  <p:cNvPr id="6" name="Picture 5">
                    <a:extLst>
                      <a:ext uri="{FF2B5EF4-FFF2-40B4-BE49-F238E27FC236}">
                        <a16:creationId xmlns:a16="http://schemas.microsoft.com/office/drawing/2014/main" id="{7D27E9FB-D687-141D-B68C-CDA56C0B6FB1}"/>
                      </a:ext>
                    </a:extLst>
                  </p:cNvPr>
                  <p:cNvPicPr>
                    <a:picLocks noChangeAspect="1"/>
                  </p:cNvPicPr>
                  <p:nvPr/>
                </p:nvPicPr>
                <p:blipFill rotWithShape="1">
                  <a:blip r:embed="rId5"/>
                  <a:srcRect r="30062"/>
                  <a:stretch/>
                </p:blipFill>
                <p:spPr>
                  <a:xfrm>
                    <a:off x="1092148" y="2056470"/>
                    <a:ext cx="3739344" cy="4064000"/>
                  </a:xfrm>
                  <a:prstGeom prst="rect">
                    <a:avLst/>
                  </a:prstGeom>
                </p:spPr>
              </p:pic>
              <p:pic>
                <p:nvPicPr>
                  <p:cNvPr id="7" name="Picture 6">
                    <a:extLst>
                      <a:ext uri="{FF2B5EF4-FFF2-40B4-BE49-F238E27FC236}">
                        <a16:creationId xmlns:a16="http://schemas.microsoft.com/office/drawing/2014/main" id="{06BDF78D-EA38-CBEC-7D1D-023E084BB151}"/>
                      </a:ext>
                    </a:extLst>
                  </p:cNvPr>
                  <p:cNvPicPr>
                    <a:picLocks noChangeAspect="1"/>
                  </p:cNvPicPr>
                  <p:nvPr/>
                </p:nvPicPr>
                <p:blipFill rotWithShape="1">
                  <a:blip r:embed="rId5"/>
                  <a:srcRect l="72403" t="38153" b="46036"/>
                  <a:stretch/>
                </p:blipFill>
                <p:spPr>
                  <a:xfrm>
                    <a:off x="2961820" y="4088470"/>
                    <a:ext cx="1475550" cy="642552"/>
                  </a:xfrm>
                  <a:prstGeom prst="rect">
                    <a:avLst/>
                  </a:prstGeom>
                  <a:ln>
                    <a:solidFill>
                      <a:schemeClr val="tx1"/>
                    </a:solidFill>
                  </a:ln>
                </p:spPr>
              </p:pic>
            </p:grpSp>
            <p:sp>
              <p:nvSpPr>
                <p:cNvPr id="3" name="Rectangle 2">
                  <a:extLst>
                    <a:ext uri="{FF2B5EF4-FFF2-40B4-BE49-F238E27FC236}">
                      <a16:creationId xmlns:a16="http://schemas.microsoft.com/office/drawing/2014/main" id="{43FCEE14-2F46-3168-7692-792DD0030063}"/>
                    </a:ext>
                  </a:extLst>
                </p:cNvPr>
                <p:cNvSpPr/>
                <p:nvPr/>
              </p:nvSpPr>
              <p:spPr>
                <a:xfrm>
                  <a:off x="1067434" y="3150973"/>
                  <a:ext cx="291809" cy="1408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TextBox 9">
                <a:extLst>
                  <a:ext uri="{FF2B5EF4-FFF2-40B4-BE49-F238E27FC236}">
                    <a16:creationId xmlns:a16="http://schemas.microsoft.com/office/drawing/2014/main" id="{62A1481B-A9A5-DE74-D805-726EEA604F56}"/>
                  </a:ext>
                </a:extLst>
              </p:cNvPr>
              <p:cNvSpPr txBox="1"/>
              <p:nvPr/>
            </p:nvSpPr>
            <p:spPr>
              <a:xfrm>
                <a:off x="907071" y="3602152"/>
                <a:ext cx="592580" cy="369332"/>
              </a:xfrm>
              <a:prstGeom prst="rect">
                <a:avLst/>
              </a:prstGeom>
              <a:noFill/>
            </p:spPr>
            <p:txBody>
              <a:bodyPr wrap="square" rtlCol="0">
                <a:spAutoFit/>
              </a:bodyPr>
              <a:lstStyle/>
              <a:p>
                <a:pPr algn="ctr"/>
                <a:r>
                  <a:rPr lang="en-TW" dirty="0"/>
                  <a:t>%</a:t>
                </a:r>
              </a:p>
            </p:txBody>
          </p:sp>
        </p:grpSp>
        <p:sp>
          <p:nvSpPr>
            <p:cNvPr id="17" name="TextBox 16">
              <a:extLst>
                <a:ext uri="{FF2B5EF4-FFF2-40B4-BE49-F238E27FC236}">
                  <a16:creationId xmlns:a16="http://schemas.microsoft.com/office/drawing/2014/main" id="{B3E3438B-FD93-F292-6DCB-FB61FE2E45A8}"/>
                </a:ext>
              </a:extLst>
            </p:cNvPr>
            <p:cNvSpPr txBox="1"/>
            <p:nvPr/>
          </p:nvSpPr>
          <p:spPr>
            <a:xfrm>
              <a:off x="1631092" y="2307081"/>
              <a:ext cx="827903" cy="369332"/>
            </a:xfrm>
            <a:prstGeom prst="rect">
              <a:avLst/>
            </a:prstGeom>
            <a:solidFill>
              <a:schemeClr val="bg1"/>
            </a:solidFill>
            <a:ln>
              <a:solidFill>
                <a:schemeClr val="tx1"/>
              </a:solidFill>
            </a:ln>
          </p:spPr>
          <p:txBody>
            <a:bodyPr wrap="square" rtlCol="0">
              <a:spAutoFit/>
            </a:bodyPr>
            <a:lstStyle/>
            <a:p>
              <a:r>
                <a:rPr lang="en-US" i="1" dirty="0">
                  <a:latin typeface="Times New Roman" panose="02020603050405020304" pitchFamily="18" charset="0"/>
                  <a:cs typeface="Times New Roman" panose="02020603050405020304" pitchFamily="18" charset="0"/>
                </a:rPr>
                <a:t>n</a:t>
              </a:r>
              <a:r>
                <a:rPr lang="en-TW" i="1" dirty="0">
                  <a:latin typeface="Times New Roman" panose="02020603050405020304" pitchFamily="18" charset="0"/>
                  <a:cs typeface="Times New Roman" panose="02020603050405020304" pitchFamily="18" charset="0"/>
                </a:rPr>
                <a:t> = 14</a:t>
              </a:r>
            </a:p>
          </p:txBody>
        </p:sp>
      </p:grpSp>
      <p:sp>
        <p:nvSpPr>
          <p:cNvPr id="36" name="TextBox 35">
            <a:extLst>
              <a:ext uri="{FF2B5EF4-FFF2-40B4-BE49-F238E27FC236}">
                <a16:creationId xmlns:a16="http://schemas.microsoft.com/office/drawing/2014/main" id="{C5CB136F-2F32-31B7-B175-E646FC27858C}"/>
              </a:ext>
            </a:extLst>
          </p:cNvPr>
          <p:cNvSpPr txBox="1"/>
          <p:nvPr/>
        </p:nvSpPr>
        <p:spPr>
          <a:xfrm>
            <a:off x="5873871" y="1305620"/>
            <a:ext cx="4703509" cy="369332"/>
          </a:xfrm>
          <a:prstGeom prst="rect">
            <a:avLst/>
          </a:prstGeom>
          <a:noFill/>
        </p:spPr>
        <p:txBody>
          <a:bodyPr wrap="square" rtlCol="0">
            <a:spAutoFit/>
          </a:bodyPr>
          <a:lstStyle/>
          <a:p>
            <a:r>
              <a:rPr lang="en-TW" b="1" dirty="0"/>
              <a:t>Representational Similarity in Preference Ranks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7" name="Google Shape;177;p23"/>
          <p:cNvSpPr txBox="1">
            <a:spLocks noGrp="1"/>
          </p:cNvSpPr>
          <p:nvPr>
            <p:ph type="title"/>
          </p:nvPr>
        </p:nvSpPr>
        <p:spPr>
          <a:xfrm>
            <a:off x="0" y="365127"/>
            <a:ext cx="12192000" cy="1325563"/>
          </a:xfrm>
          <a:prstGeom prst="rect">
            <a:avLst/>
          </a:prstGeom>
        </p:spPr>
        <p:txBody>
          <a:bodyPr spcFirstLastPara="1" vert="horz" wrap="square" lIns="121900" tIns="121900" rIns="121900" bIns="121900" rtlCol="0" anchor="t" anchorCtr="0">
            <a:noAutofit/>
          </a:bodyPr>
          <a:lstStyle/>
          <a:p>
            <a:pPr algn="ctr">
              <a:buSzPts val="990"/>
            </a:pPr>
            <a:r>
              <a:rPr lang="en-US" altLang="zh-TW" sz="3200" b="1" dirty="0" err="1">
                <a:solidFill>
                  <a:srgbClr val="000000"/>
                </a:solidFill>
                <a:latin typeface="+mn-lt"/>
                <a:ea typeface="Calibri"/>
                <a:cs typeface="Calibri"/>
                <a:sym typeface="Calibri"/>
              </a:rPr>
              <a:t>ToMNet</a:t>
            </a:r>
            <a:r>
              <a:rPr lang="en-US" altLang="zh-TW" sz="3200" b="1" dirty="0">
                <a:solidFill>
                  <a:srgbClr val="000000"/>
                </a:solidFill>
                <a:latin typeface="+mn-lt"/>
                <a:ea typeface="Calibri"/>
                <a:cs typeface="Calibri"/>
                <a:sym typeface="Calibri"/>
              </a:rPr>
              <a:t> 2.0: Towards More Complex Hidden Social Structures</a:t>
            </a:r>
            <a:endParaRPr sz="3200" b="1" dirty="0">
              <a:solidFill>
                <a:srgbClr val="000000"/>
              </a:solidFill>
              <a:latin typeface="+mn-lt"/>
              <a:ea typeface="Calibri"/>
              <a:cs typeface="Calibri"/>
              <a:sym typeface="Calibri"/>
            </a:endParaRPr>
          </a:p>
        </p:txBody>
      </p:sp>
      <p:sp>
        <p:nvSpPr>
          <p:cNvPr id="179" name="Google Shape;179;p23"/>
          <p:cNvSpPr/>
          <p:nvPr/>
        </p:nvSpPr>
        <p:spPr>
          <a:xfrm rot="5400000">
            <a:off x="1320447" y="3605041"/>
            <a:ext cx="323016" cy="3100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7" name="Group 6">
            <a:extLst>
              <a:ext uri="{FF2B5EF4-FFF2-40B4-BE49-F238E27FC236}">
                <a16:creationId xmlns:a16="http://schemas.microsoft.com/office/drawing/2014/main" id="{FFF568B9-2208-A96E-3616-7CDCDC7915BF}"/>
              </a:ext>
            </a:extLst>
          </p:cNvPr>
          <p:cNvGrpSpPr>
            <a:grpSpLocks noChangeAspect="1"/>
          </p:cNvGrpSpPr>
          <p:nvPr/>
        </p:nvGrpSpPr>
        <p:grpSpPr>
          <a:xfrm>
            <a:off x="491134" y="1526016"/>
            <a:ext cx="2009676" cy="1764000"/>
            <a:chOff x="653237" y="2091374"/>
            <a:chExt cx="2994015" cy="2603783"/>
          </a:xfrm>
        </p:grpSpPr>
        <p:grpSp>
          <p:nvGrpSpPr>
            <p:cNvPr id="8" name="Group 7">
              <a:extLst>
                <a:ext uri="{FF2B5EF4-FFF2-40B4-BE49-F238E27FC236}">
                  <a16:creationId xmlns:a16="http://schemas.microsoft.com/office/drawing/2014/main" id="{3EDE3C45-CEAD-91FE-957A-C0BBB572993E}"/>
                </a:ext>
              </a:extLst>
            </p:cNvPr>
            <p:cNvGrpSpPr>
              <a:grpSpLocks noChangeAspect="1"/>
            </p:cNvGrpSpPr>
            <p:nvPr/>
          </p:nvGrpSpPr>
          <p:grpSpPr>
            <a:xfrm>
              <a:off x="653237" y="2091374"/>
              <a:ext cx="2994015" cy="2603783"/>
              <a:chOff x="3993516" y="2070608"/>
              <a:chExt cx="4295191" cy="3735357"/>
            </a:xfrm>
          </p:grpSpPr>
          <p:grpSp>
            <p:nvGrpSpPr>
              <p:cNvPr id="13" name="Group 12">
                <a:extLst>
                  <a:ext uri="{FF2B5EF4-FFF2-40B4-BE49-F238E27FC236}">
                    <a16:creationId xmlns:a16="http://schemas.microsoft.com/office/drawing/2014/main" id="{1CB42D76-FF6C-0734-1934-C8651795B013}"/>
                  </a:ext>
                </a:extLst>
              </p:cNvPr>
              <p:cNvGrpSpPr/>
              <p:nvPr/>
            </p:nvGrpSpPr>
            <p:grpSpPr>
              <a:xfrm>
                <a:off x="5779879" y="2070608"/>
                <a:ext cx="754412" cy="752547"/>
                <a:chOff x="5776334" y="2078304"/>
                <a:chExt cx="754412" cy="752547"/>
              </a:xfrm>
            </p:grpSpPr>
            <p:sp>
              <p:nvSpPr>
                <p:cNvPr id="30" name="Oval 29">
                  <a:extLst>
                    <a:ext uri="{FF2B5EF4-FFF2-40B4-BE49-F238E27FC236}">
                      <a16:creationId xmlns:a16="http://schemas.microsoft.com/office/drawing/2014/main" id="{AC4BD6DC-C7AE-F158-640F-D7E717354AA5}"/>
                    </a:ext>
                  </a:extLst>
                </p:cNvPr>
                <p:cNvSpPr/>
                <p:nvPr/>
              </p:nvSpPr>
              <p:spPr>
                <a:xfrm>
                  <a:off x="5804452" y="2146851"/>
                  <a:ext cx="684000" cy="684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200" i="1">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5677E492-BE37-2FE8-64B0-7F7D9A51E2E3}"/>
                    </a:ext>
                  </a:extLst>
                </p:cNvPr>
                <p:cNvSpPr txBox="1"/>
                <p:nvPr/>
              </p:nvSpPr>
              <p:spPr>
                <a:xfrm>
                  <a:off x="5776334" y="2078304"/>
                  <a:ext cx="754412" cy="586559"/>
                </a:xfrm>
                <a:prstGeom prst="rect">
                  <a:avLst/>
                </a:prstGeom>
                <a:noFill/>
              </p:spPr>
              <p:txBody>
                <a:bodyPr wrap="none" rtlCol="0">
                  <a:spAutoFit/>
                </a:bodyPr>
                <a:lstStyle/>
                <a:p>
                  <a:pPr algn="ctr"/>
                  <a:r>
                    <a:rPr lang="en-TW" sz="1200" b="1" i="1" dirty="0">
                      <a:latin typeface="Times New Roman" panose="02020603050405020304" pitchFamily="18" charset="0"/>
                      <a:cs typeface="Times New Roman" panose="02020603050405020304" pitchFamily="18" charset="0"/>
                    </a:rPr>
                    <a:t>g</a:t>
                  </a:r>
                  <a:r>
                    <a:rPr lang="en-TW" sz="1200" b="1" i="1" baseline="-25000" dirty="0">
                      <a:latin typeface="Times New Roman" panose="02020603050405020304" pitchFamily="18" charset="0"/>
                      <a:cs typeface="Times New Roman" panose="02020603050405020304" pitchFamily="18" charset="0"/>
                    </a:rPr>
                    <a:t>s1</a:t>
                  </a:r>
                </a:p>
              </p:txBody>
            </p:sp>
          </p:grpSp>
          <p:grpSp>
            <p:nvGrpSpPr>
              <p:cNvPr id="14" name="Group 13">
                <a:extLst>
                  <a:ext uri="{FF2B5EF4-FFF2-40B4-BE49-F238E27FC236}">
                    <a16:creationId xmlns:a16="http://schemas.microsoft.com/office/drawing/2014/main" id="{4517B046-6929-FAD5-765C-45F99AACC4FF}"/>
                  </a:ext>
                </a:extLst>
              </p:cNvPr>
              <p:cNvGrpSpPr/>
              <p:nvPr/>
            </p:nvGrpSpPr>
            <p:grpSpPr>
              <a:xfrm>
                <a:off x="5779881" y="5053418"/>
                <a:ext cx="754412" cy="752547"/>
                <a:chOff x="5776336" y="2078304"/>
                <a:chExt cx="754412" cy="752547"/>
              </a:xfrm>
            </p:grpSpPr>
            <p:sp>
              <p:nvSpPr>
                <p:cNvPr id="28" name="Oval 27">
                  <a:extLst>
                    <a:ext uri="{FF2B5EF4-FFF2-40B4-BE49-F238E27FC236}">
                      <a16:creationId xmlns:a16="http://schemas.microsoft.com/office/drawing/2014/main" id="{DEA48966-9A2B-EAC2-C851-9C8C0B8324FF}"/>
                    </a:ext>
                  </a:extLst>
                </p:cNvPr>
                <p:cNvSpPr/>
                <p:nvPr/>
              </p:nvSpPr>
              <p:spPr>
                <a:xfrm>
                  <a:off x="5804452" y="2146851"/>
                  <a:ext cx="684000" cy="684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200" i="1">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B3587449-D02C-4064-610B-D93957EE31A4}"/>
                    </a:ext>
                  </a:extLst>
                </p:cNvPr>
                <p:cNvSpPr txBox="1"/>
                <p:nvPr/>
              </p:nvSpPr>
              <p:spPr>
                <a:xfrm>
                  <a:off x="5776336" y="2078304"/>
                  <a:ext cx="754412" cy="586559"/>
                </a:xfrm>
                <a:prstGeom prst="rect">
                  <a:avLst/>
                </a:prstGeom>
                <a:noFill/>
              </p:spPr>
              <p:txBody>
                <a:bodyPr wrap="none" rtlCol="0">
                  <a:spAutoFit/>
                </a:bodyPr>
                <a:lstStyle/>
                <a:p>
                  <a:pPr algn="ctr"/>
                  <a:r>
                    <a:rPr lang="en-TW" sz="1200" b="1" i="1" dirty="0">
                      <a:latin typeface="Times New Roman" panose="02020603050405020304" pitchFamily="18" charset="0"/>
                      <a:cs typeface="Times New Roman" panose="02020603050405020304" pitchFamily="18" charset="0"/>
                    </a:rPr>
                    <a:t>g</a:t>
                  </a:r>
                  <a:r>
                    <a:rPr lang="en-TW" sz="1200" b="1" i="1" baseline="-25000" dirty="0">
                      <a:latin typeface="Times New Roman" panose="02020603050405020304" pitchFamily="18" charset="0"/>
                      <a:cs typeface="Times New Roman" panose="02020603050405020304" pitchFamily="18" charset="0"/>
                    </a:rPr>
                    <a:t>s3</a:t>
                  </a:r>
                </a:p>
              </p:txBody>
            </p:sp>
          </p:grpSp>
          <p:grpSp>
            <p:nvGrpSpPr>
              <p:cNvPr id="15" name="Group 14">
                <a:extLst>
                  <a:ext uri="{FF2B5EF4-FFF2-40B4-BE49-F238E27FC236}">
                    <a16:creationId xmlns:a16="http://schemas.microsoft.com/office/drawing/2014/main" id="{EF4582B8-4544-BAFF-D33D-3BF09656584D}"/>
                  </a:ext>
                </a:extLst>
              </p:cNvPr>
              <p:cNvGrpSpPr/>
              <p:nvPr/>
            </p:nvGrpSpPr>
            <p:grpSpPr>
              <a:xfrm>
                <a:off x="7534294" y="3535504"/>
                <a:ext cx="754413" cy="752547"/>
                <a:chOff x="5586223" y="2078304"/>
                <a:chExt cx="754413" cy="752547"/>
              </a:xfrm>
            </p:grpSpPr>
            <p:sp>
              <p:nvSpPr>
                <p:cNvPr id="26" name="Oval 25">
                  <a:extLst>
                    <a:ext uri="{FF2B5EF4-FFF2-40B4-BE49-F238E27FC236}">
                      <a16:creationId xmlns:a16="http://schemas.microsoft.com/office/drawing/2014/main" id="{AEB33BD4-9332-8AAE-979A-ECEFE6B95DC4}"/>
                    </a:ext>
                  </a:extLst>
                </p:cNvPr>
                <p:cNvSpPr/>
                <p:nvPr/>
              </p:nvSpPr>
              <p:spPr>
                <a:xfrm>
                  <a:off x="5614339" y="2146852"/>
                  <a:ext cx="684000" cy="68399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200" i="1">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5129C6A8-D77D-3F95-9FB2-0C9ED03DC72E}"/>
                    </a:ext>
                  </a:extLst>
                </p:cNvPr>
                <p:cNvSpPr txBox="1"/>
                <p:nvPr/>
              </p:nvSpPr>
              <p:spPr>
                <a:xfrm>
                  <a:off x="5586223" y="2078304"/>
                  <a:ext cx="754413" cy="586559"/>
                </a:xfrm>
                <a:prstGeom prst="rect">
                  <a:avLst/>
                </a:prstGeom>
                <a:noFill/>
              </p:spPr>
              <p:txBody>
                <a:bodyPr wrap="none" rtlCol="0">
                  <a:spAutoFit/>
                </a:bodyPr>
                <a:lstStyle/>
                <a:p>
                  <a:pPr algn="ctr"/>
                  <a:r>
                    <a:rPr lang="en-TW" sz="1200" b="1" i="1" dirty="0">
                      <a:latin typeface="Times New Roman" panose="02020603050405020304" pitchFamily="18" charset="0"/>
                      <a:cs typeface="Times New Roman" panose="02020603050405020304" pitchFamily="18" charset="0"/>
                    </a:rPr>
                    <a:t>g</a:t>
                  </a:r>
                  <a:r>
                    <a:rPr lang="en-TW" sz="1200" b="1" i="1" baseline="-25000" dirty="0">
                      <a:latin typeface="Times New Roman" panose="02020603050405020304" pitchFamily="18" charset="0"/>
                      <a:cs typeface="Times New Roman" panose="02020603050405020304" pitchFamily="18" charset="0"/>
                    </a:rPr>
                    <a:t>s2</a:t>
                  </a:r>
                </a:p>
              </p:txBody>
            </p:sp>
          </p:grpSp>
          <p:grpSp>
            <p:nvGrpSpPr>
              <p:cNvPr id="16" name="Group 15">
                <a:extLst>
                  <a:ext uri="{FF2B5EF4-FFF2-40B4-BE49-F238E27FC236}">
                    <a16:creationId xmlns:a16="http://schemas.microsoft.com/office/drawing/2014/main" id="{D38A7E67-E3C3-F275-ED3D-53F383E8A2EC}"/>
                  </a:ext>
                </a:extLst>
              </p:cNvPr>
              <p:cNvGrpSpPr/>
              <p:nvPr/>
            </p:nvGrpSpPr>
            <p:grpSpPr>
              <a:xfrm>
                <a:off x="3993516" y="3562013"/>
                <a:ext cx="754412" cy="752547"/>
                <a:chOff x="6042490" y="2078304"/>
                <a:chExt cx="754412" cy="752547"/>
              </a:xfrm>
            </p:grpSpPr>
            <p:sp>
              <p:nvSpPr>
                <p:cNvPr id="24" name="Oval 23">
                  <a:extLst>
                    <a:ext uri="{FF2B5EF4-FFF2-40B4-BE49-F238E27FC236}">
                      <a16:creationId xmlns:a16="http://schemas.microsoft.com/office/drawing/2014/main" id="{64CF6BAC-D7CB-D1E4-D4A0-7E56D090B9AB}"/>
                    </a:ext>
                  </a:extLst>
                </p:cNvPr>
                <p:cNvSpPr/>
                <p:nvPr/>
              </p:nvSpPr>
              <p:spPr>
                <a:xfrm>
                  <a:off x="6070606" y="2146852"/>
                  <a:ext cx="684000" cy="68399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200" i="1">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D14B4183-38B2-D98A-BC0A-A3B463CE2CF1}"/>
                    </a:ext>
                  </a:extLst>
                </p:cNvPr>
                <p:cNvSpPr txBox="1"/>
                <p:nvPr/>
              </p:nvSpPr>
              <p:spPr>
                <a:xfrm>
                  <a:off x="6042490" y="2078304"/>
                  <a:ext cx="754412" cy="586559"/>
                </a:xfrm>
                <a:prstGeom prst="rect">
                  <a:avLst/>
                </a:prstGeom>
                <a:noFill/>
              </p:spPr>
              <p:txBody>
                <a:bodyPr wrap="none" rtlCol="0">
                  <a:spAutoFit/>
                </a:bodyPr>
                <a:lstStyle/>
                <a:p>
                  <a:pPr algn="ctr"/>
                  <a:r>
                    <a:rPr lang="en-TW" sz="1200" b="1" i="1" dirty="0">
                      <a:latin typeface="Times New Roman" panose="02020603050405020304" pitchFamily="18" charset="0"/>
                      <a:cs typeface="Times New Roman" panose="02020603050405020304" pitchFamily="18" charset="0"/>
                    </a:rPr>
                    <a:t>g</a:t>
                  </a:r>
                  <a:r>
                    <a:rPr lang="en-TW" sz="1200" b="1" i="1" baseline="-25000" dirty="0">
                      <a:latin typeface="Times New Roman" panose="02020603050405020304" pitchFamily="18" charset="0"/>
                      <a:cs typeface="Times New Roman" panose="02020603050405020304" pitchFamily="18" charset="0"/>
                    </a:rPr>
                    <a:t>s4</a:t>
                  </a:r>
                </a:p>
              </p:txBody>
            </p:sp>
          </p:grpSp>
          <p:grpSp>
            <p:nvGrpSpPr>
              <p:cNvPr id="17" name="Group 16">
                <a:extLst>
                  <a:ext uri="{FF2B5EF4-FFF2-40B4-BE49-F238E27FC236}">
                    <a16:creationId xmlns:a16="http://schemas.microsoft.com/office/drawing/2014/main" id="{A59BF8F5-754F-0427-CE90-DCCA861B9154}"/>
                  </a:ext>
                </a:extLst>
              </p:cNvPr>
              <p:cNvGrpSpPr/>
              <p:nvPr/>
            </p:nvGrpSpPr>
            <p:grpSpPr>
              <a:xfrm>
                <a:off x="5807997" y="3581024"/>
                <a:ext cx="684000" cy="733536"/>
                <a:chOff x="5804452" y="2097315"/>
                <a:chExt cx="684000" cy="733536"/>
              </a:xfrm>
            </p:grpSpPr>
            <p:sp>
              <p:nvSpPr>
                <p:cNvPr id="22" name="Oval 21">
                  <a:extLst>
                    <a:ext uri="{FF2B5EF4-FFF2-40B4-BE49-F238E27FC236}">
                      <a16:creationId xmlns:a16="http://schemas.microsoft.com/office/drawing/2014/main" id="{9F908D66-B6E1-2ACD-4430-894702A45778}"/>
                    </a:ext>
                  </a:extLst>
                </p:cNvPr>
                <p:cNvSpPr/>
                <p:nvPr/>
              </p:nvSpPr>
              <p:spPr>
                <a:xfrm>
                  <a:off x="5804452" y="2146851"/>
                  <a:ext cx="684000" cy="684000"/>
                </a:xfrm>
                <a:prstGeom prst="ellipse">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200" i="1">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3DC71CA6-77C1-0D3F-479B-D4F8CD6A4220}"/>
                    </a:ext>
                  </a:extLst>
                </p:cNvPr>
                <p:cNvSpPr txBox="1"/>
                <p:nvPr/>
              </p:nvSpPr>
              <p:spPr>
                <a:xfrm>
                  <a:off x="5843145" y="2097315"/>
                  <a:ext cx="620795" cy="586559"/>
                </a:xfrm>
                <a:prstGeom prst="rect">
                  <a:avLst/>
                </a:prstGeom>
                <a:noFill/>
              </p:spPr>
              <p:txBody>
                <a:bodyPr wrap="none" rtlCol="0">
                  <a:spAutoFit/>
                </a:bodyPr>
                <a:lstStyle/>
                <a:p>
                  <a:pPr algn="ctr"/>
                  <a:r>
                    <a:rPr lang="en-TW" sz="1200" b="1" i="1" dirty="0">
                      <a:latin typeface="Times New Roman" panose="02020603050405020304" pitchFamily="18" charset="0"/>
                      <a:cs typeface="Times New Roman" panose="02020603050405020304" pitchFamily="18" charset="0"/>
                    </a:rPr>
                    <a:t>a</a:t>
                  </a:r>
                  <a:r>
                    <a:rPr lang="en-TW" sz="1200" b="1" i="1" baseline="-25000" dirty="0">
                      <a:latin typeface="Times New Roman" panose="02020603050405020304" pitchFamily="18" charset="0"/>
                      <a:cs typeface="Times New Roman" panose="02020603050405020304" pitchFamily="18" charset="0"/>
                    </a:rPr>
                    <a:t>i</a:t>
                  </a:r>
                </a:p>
              </p:txBody>
            </p:sp>
          </p:grpSp>
          <p:cxnSp>
            <p:nvCxnSpPr>
              <p:cNvPr id="18" name="Straight Connector 17">
                <a:extLst>
                  <a:ext uri="{FF2B5EF4-FFF2-40B4-BE49-F238E27FC236}">
                    <a16:creationId xmlns:a16="http://schemas.microsoft.com/office/drawing/2014/main" id="{76BD2363-6E72-7E9E-CA5C-02A2424443E0}"/>
                  </a:ext>
                </a:extLst>
              </p:cNvPr>
              <p:cNvCxnSpPr>
                <a:stCxn id="30" idx="4"/>
                <a:endCxn id="22" idx="0"/>
              </p:cNvCxnSpPr>
              <p:nvPr/>
            </p:nvCxnSpPr>
            <p:spPr>
              <a:xfrm>
                <a:off x="6149997" y="2823155"/>
                <a:ext cx="0" cy="80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3221933-6756-9014-9C22-402BE88D4EE0}"/>
                  </a:ext>
                </a:extLst>
              </p:cNvPr>
              <p:cNvCxnSpPr>
                <a:cxnSpLocks/>
                <a:stCxn id="26" idx="2"/>
                <a:endCxn id="22" idx="6"/>
              </p:cNvCxnSpPr>
              <p:nvPr/>
            </p:nvCxnSpPr>
            <p:spPr>
              <a:xfrm flipH="1">
                <a:off x="6491998" y="3946051"/>
                <a:ext cx="1070412" cy="265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879927-7DEA-AF68-7112-05A207714718}"/>
                  </a:ext>
                </a:extLst>
              </p:cNvPr>
              <p:cNvCxnSpPr>
                <a:cxnSpLocks/>
                <a:stCxn id="24" idx="6"/>
                <a:endCxn id="22" idx="2"/>
              </p:cNvCxnSpPr>
              <p:nvPr/>
            </p:nvCxnSpPr>
            <p:spPr>
              <a:xfrm>
                <a:off x="4705632" y="3972561"/>
                <a:ext cx="110236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B04040-DC34-F0B8-FD47-24E9E203082F}"/>
                  </a:ext>
                </a:extLst>
              </p:cNvPr>
              <p:cNvCxnSpPr>
                <a:cxnSpLocks/>
                <a:endCxn id="22" idx="4"/>
              </p:cNvCxnSpPr>
              <p:nvPr/>
            </p:nvCxnSpPr>
            <p:spPr>
              <a:xfrm flipV="1">
                <a:off x="6149996" y="4314561"/>
                <a:ext cx="1" cy="80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6CBB5577-AD4B-A0A4-B0D6-71A08390FF53}"/>
                </a:ext>
              </a:extLst>
            </p:cNvPr>
            <p:cNvSpPr txBox="1"/>
            <p:nvPr/>
          </p:nvSpPr>
          <p:spPr>
            <a:xfrm>
              <a:off x="2103428" y="2690191"/>
              <a:ext cx="619830" cy="408869"/>
            </a:xfrm>
            <a:prstGeom prst="rect">
              <a:avLst/>
            </a:prstGeom>
            <a:noFill/>
          </p:spPr>
          <p:txBody>
            <a:bodyPr wrap="square" rtlCol="0">
              <a:spAutoFit/>
            </a:bodyPr>
            <a:lstStyle/>
            <a:p>
              <a:r>
                <a:rPr lang="en-TW" sz="1200" i="1" dirty="0">
                  <a:latin typeface="Times New Roman" panose="02020603050405020304" pitchFamily="18" charset="0"/>
                  <a:cs typeface="Times New Roman" panose="02020603050405020304" pitchFamily="18" charset="0"/>
                </a:rPr>
                <a:t>u</a:t>
              </a:r>
              <a:r>
                <a:rPr lang="en-TW" sz="1200" i="1" baseline="-25000" dirty="0">
                  <a:latin typeface="Times New Roman" panose="02020603050405020304" pitchFamily="18" charset="0"/>
                  <a:cs typeface="Times New Roman" panose="02020603050405020304" pitchFamily="18" charset="0"/>
                </a:rPr>
                <a:t>i.s1</a:t>
              </a:r>
              <a:endParaRPr lang="en-TW" sz="1200" i="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6B05BAA-0379-02A2-B55A-A04BC01D4BB1}"/>
                </a:ext>
              </a:extLst>
            </p:cNvPr>
            <p:cNvSpPr txBox="1"/>
            <p:nvPr/>
          </p:nvSpPr>
          <p:spPr>
            <a:xfrm>
              <a:off x="2573880" y="3319667"/>
              <a:ext cx="613494" cy="408869"/>
            </a:xfrm>
            <a:prstGeom prst="rect">
              <a:avLst/>
            </a:prstGeom>
            <a:noFill/>
          </p:spPr>
          <p:txBody>
            <a:bodyPr wrap="square" rtlCol="0">
              <a:spAutoFit/>
            </a:bodyPr>
            <a:lstStyle/>
            <a:p>
              <a:r>
                <a:rPr lang="en-TW" sz="1200" i="1" dirty="0">
                  <a:latin typeface="Times New Roman" panose="02020603050405020304" pitchFamily="18" charset="0"/>
                  <a:cs typeface="Times New Roman" panose="02020603050405020304" pitchFamily="18" charset="0"/>
                </a:rPr>
                <a:t>u</a:t>
              </a:r>
              <a:r>
                <a:rPr lang="en-TW" sz="1200" i="1" baseline="-25000" dirty="0">
                  <a:latin typeface="Times New Roman" panose="02020603050405020304" pitchFamily="18" charset="0"/>
                  <a:cs typeface="Times New Roman" panose="02020603050405020304" pitchFamily="18" charset="0"/>
                </a:rPr>
                <a:t>i.s2</a:t>
              </a:r>
              <a:endParaRPr lang="en-TW" sz="1200" i="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01CFCF5-4B8A-B77B-9D50-EF778EC5A88E}"/>
                </a:ext>
              </a:extLst>
            </p:cNvPr>
            <p:cNvSpPr txBox="1"/>
            <p:nvPr/>
          </p:nvSpPr>
          <p:spPr>
            <a:xfrm>
              <a:off x="1626122" y="3723857"/>
              <a:ext cx="613494" cy="408869"/>
            </a:xfrm>
            <a:prstGeom prst="rect">
              <a:avLst/>
            </a:prstGeom>
            <a:noFill/>
          </p:spPr>
          <p:txBody>
            <a:bodyPr wrap="square" rtlCol="0">
              <a:spAutoFit/>
            </a:bodyPr>
            <a:lstStyle/>
            <a:p>
              <a:r>
                <a:rPr lang="en-TW" sz="1200" i="1" dirty="0">
                  <a:latin typeface="Times New Roman" panose="02020603050405020304" pitchFamily="18" charset="0"/>
                  <a:cs typeface="Times New Roman" panose="02020603050405020304" pitchFamily="18" charset="0"/>
                </a:rPr>
                <a:t>u</a:t>
              </a:r>
              <a:r>
                <a:rPr lang="en-TW" sz="1200" i="1" baseline="-25000" dirty="0">
                  <a:latin typeface="Times New Roman" panose="02020603050405020304" pitchFamily="18" charset="0"/>
                  <a:cs typeface="Times New Roman" panose="02020603050405020304" pitchFamily="18" charset="0"/>
                </a:rPr>
                <a:t>i.s3</a:t>
              </a:r>
              <a:endParaRPr lang="en-TW" sz="1200" i="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F9D8C43-7D34-8685-67AA-18FC927115C4}"/>
                </a:ext>
              </a:extLst>
            </p:cNvPr>
            <p:cNvSpPr txBox="1"/>
            <p:nvPr/>
          </p:nvSpPr>
          <p:spPr>
            <a:xfrm>
              <a:off x="1222157" y="3028119"/>
              <a:ext cx="638621" cy="408869"/>
            </a:xfrm>
            <a:prstGeom prst="rect">
              <a:avLst/>
            </a:prstGeom>
            <a:noFill/>
          </p:spPr>
          <p:txBody>
            <a:bodyPr wrap="square" rtlCol="0">
              <a:spAutoFit/>
            </a:bodyPr>
            <a:lstStyle/>
            <a:p>
              <a:r>
                <a:rPr lang="en-TW" sz="1200" i="1" dirty="0">
                  <a:latin typeface="Times New Roman" panose="02020603050405020304" pitchFamily="18" charset="0"/>
                  <a:cs typeface="Times New Roman" panose="02020603050405020304" pitchFamily="18" charset="0"/>
                </a:rPr>
                <a:t>u</a:t>
              </a:r>
              <a:r>
                <a:rPr lang="en-TW" sz="1200" i="1" baseline="-25000" dirty="0">
                  <a:latin typeface="Times New Roman" panose="02020603050405020304" pitchFamily="18" charset="0"/>
                  <a:cs typeface="Times New Roman" panose="02020603050405020304" pitchFamily="18" charset="0"/>
                </a:rPr>
                <a:t>i.s4</a:t>
              </a:r>
              <a:endParaRPr lang="en-TW" sz="1200" i="1" dirty="0">
                <a:latin typeface="Times New Roman" panose="02020603050405020304" pitchFamily="18" charset="0"/>
                <a:cs typeface="Times New Roman" panose="02020603050405020304" pitchFamily="18" charset="0"/>
              </a:endParaRPr>
            </a:p>
          </p:txBody>
        </p:sp>
      </p:grpSp>
      <p:grpSp>
        <p:nvGrpSpPr>
          <p:cNvPr id="183" name="Group 182">
            <a:extLst>
              <a:ext uri="{FF2B5EF4-FFF2-40B4-BE49-F238E27FC236}">
                <a16:creationId xmlns:a16="http://schemas.microsoft.com/office/drawing/2014/main" id="{71BA98FB-797C-AD7D-C4D9-FB0AF075D903}"/>
              </a:ext>
            </a:extLst>
          </p:cNvPr>
          <p:cNvGrpSpPr/>
          <p:nvPr/>
        </p:nvGrpSpPr>
        <p:grpSpPr>
          <a:xfrm>
            <a:off x="369878" y="4219795"/>
            <a:ext cx="2206111" cy="1890996"/>
            <a:chOff x="1107991" y="3645532"/>
            <a:chExt cx="2206111" cy="1890996"/>
          </a:xfrm>
        </p:grpSpPr>
        <p:grpSp>
          <p:nvGrpSpPr>
            <p:cNvPr id="38" name="Group 37">
              <a:extLst>
                <a:ext uri="{FF2B5EF4-FFF2-40B4-BE49-F238E27FC236}">
                  <a16:creationId xmlns:a16="http://schemas.microsoft.com/office/drawing/2014/main" id="{BBD55AF0-636E-3ED3-0D60-295FE73BBEFD}"/>
                </a:ext>
              </a:extLst>
            </p:cNvPr>
            <p:cNvGrpSpPr/>
            <p:nvPr/>
          </p:nvGrpSpPr>
          <p:grpSpPr>
            <a:xfrm>
              <a:off x="2961120" y="4219895"/>
              <a:ext cx="352982" cy="355386"/>
              <a:chOff x="5776334" y="2078304"/>
              <a:chExt cx="754412" cy="752547"/>
            </a:xfrm>
          </p:grpSpPr>
          <p:sp>
            <p:nvSpPr>
              <p:cNvPr id="56" name="TextBox 55">
                <a:extLst>
                  <a:ext uri="{FF2B5EF4-FFF2-40B4-BE49-F238E27FC236}">
                    <a16:creationId xmlns:a16="http://schemas.microsoft.com/office/drawing/2014/main" id="{100DF62E-D94D-5BE2-A7B4-957C27EECE5E}"/>
                  </a:ext>
                </a:extLst>
              </p:cNvPr>
              <p:cNvSpPr txBox="1"/>
              <p:nvPr/>
            </p:nvSpPr>
            <p:spPr>
              <a:xfrm>
                <a:off x="5776334" y="2078304"/>
                <a:ext cx="754412" cy="586559"/>
              </a:xfrm>
              <a:prstGeom prst="rect">
                <a:avLst/>
              </a:prstGeom>
              <a:noFill/>
            </p:spPr>
            <p:txBody>
              <a:bodyPr wrap="none" rtlCol="0">
                <a:spAutoFit/>
              </a:bodyPr>
              <a:lstStyle/>
              <a:p>
                <a:pPr algn="ctr"/>
                <a:r>
                  <a:rPr lang="en-TW" sz="1200" b="1" i="1" dirty="0">
                    <a:latin typeface="Times New Roman" panose="02020603050405020304" pitchFamily="18" charset="0"/>
                    <a:cs typeface="Times New Roman" panose="02020603050405020304" pitchFamily="18" charset="0"/>
                  </a:rPr>
                  <a:t>g</a:t>
                </a:r>
                <a:r>
                  <a:rPr lang="en-TW" sz="1200" b="1" i="1" baseline="-25000" dirty="0">
                    <a:latin typeface="Times New Roman" panose="02020603050405020304" pitchFamily="18" charset="0"/>
                    <a:cs typeface="Times New Roman" panose="02020603050405020304" pitchFamily="18" charset="0"/>
                  </a:rPr>
                  <a:t>s1</a:t>
                </a:r>
              </a:p>
            </p:txBody>
          </p:sp>
          <p:sp>
            <p:nvSpPr>
              <p:cNvPr id="55" name="Oval 54">
                <a:extLst>
                  <a:ext uri="{FF2B5EF4-FFF2-40B4-BE49-F238E27FC236}">
                    <a16:creationId xmlns:a16="http://schemas.microsoft.com/office/drawing/2014/main" id="{E118CDF2-FAB5-DF07-6418-8F9A49FC5A82}"/>
                  </a:ext>
                </a:extLst>
              </p:cNvPr>
              <p:cNvSpPr/>
              <p:nvPr/>
            </p:nvSpPr>
            <p:spPr>
              <a:xfrm>
                <a:off x="5804452" y="2146851"/>
                <a:ext cx="684000" cy="684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200" i="1">
                  <a:latin typeface="Times New Roman" panose="02020603050405020304" pitchFamily="18"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3497AED9-AEBD-DD7C-5F69-29AC6495CF57}"/>
                </a:ext>
              </a:extLst>
            </p:cNvPr>
            <p:cNvGrpSpPr/>
            <p:nvPr/>
          </p:nvGrpSpPr>
          <p:grpSpPr>
            <a:xfrm>
              <a:off x="1622177" y="5181141"/>
              <a:ext cx="352982" cy="355386"/>
              <a:chOff x="5776336" y="2078304"/>
              <a:chExt cx="754412" cy="752547"/>
            </a:xfrm>
          </p:grpSpPr>
          <p:sp>
            <p:nvSpPr>
              <p:cNvPr id="54" name="TextBox 53">
                <a:extLst>
                  <a:ext uri="{FF2B5EF4-FFF2-40B4-BE49-F238E27FC236}">
                    <a16:creationId xmlns:a16="http://schemas.microsoft.com/office/drawing/2014/main" id="{444D7E75-2B41-3CD4-46FC-EDDEC605570B}"/>
                  </a:ext>
                </a:extLst>
              </p:cNvPr>
              <p:cNvSpPr txBox="1"/>
              <p:nvPr/>
            </p:nvSpPr>
            <p:spPr>
              <a:xfrm>
                <a:off x="5776336" y="2078304"/>
                <a:ext cx="754412" cy="586559"/>
              </a:xfrm>
              <a:prstGeom prst="rect">
                <a:avLst/>
              </a:prstGeom>
              <a:noFill/>
            </p:spPr>
            <p:txBody>
              <a:bodyPr wrap="none" rtlCol="0">
                <a:spAutoFit/>
              </a:bodyPr>
              <a:lstStyle/>
              <a:p>
                <a:pPr algn="ctr"/>
                <a:r>
                  <a:rPr lang="en-TW" sz="1200" b="1" i="1" dirty="0">
                    <a:latin typeface="Times New Roman" panose="02020603050405020304" pitchFamily="18" charset="0"/>
                    <a:cs typeface="Times New Roman" panose="02020603050405020304" pitchFamily="18" charset="0"/>
                  </a:rPr>
                  <a:t>g</a:t>
                </a:r>
                <a:r>
                  <a:rPr lang="en-TW" sz="1200" b="1" i="1" baseline="-25000" dirty="0">
                    <a:latin typeface="Times New Roman" panose="02020603050405020304" pitchFamily="18" charset="0"/>
                    <a:cs typeface="Times New Roman" panose="02020603050405020304" pitchFamily="18" charset="0"/>
                  </a:rPr>
                  <a:t>s3</a:t>
                </a:r>
              </a:p>
            </p:txBody>
          </p:sp>
          <p:sp>
            <p:nvSpPr>
              <p:cNvPr id="53" name="Oval 52">
                <a:extLst>
                  <a:ext uri="{FF2B5EF4-FFF2-40B4-BE49-F238E27FC236}">
                    <a16:creationId xmlns:a16="http://schemas.microsoft.com/office/drawing/2014/main" id="{E1414598-A824-1290-9704-090DEC8D182C}"/>
                  </a:ext>
                </a:extLst>
              </p:cNvPr>
              <p:cNvSpPr/>
              <p:nvPr/>
            </p:nvSpPr>
            <p:spPr>
              <a:xfrm>
                <a:off x="5804452" y="2146851"/>
                <a:ext cx="684000" cy="684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200" i="1">
                  <a:latin typeface="Times New Roman" panose="02020603050405020304" pitchFamily="18" charset="0"/>
                  <a:cs typeface="Times New Roman" panose="02020603050405020304" pitchFamily="18" charset="0"/>
                </a:endParaRPr>
              </a:p>
            </p:txBody>
          </p:sp>
        </p:grpSp>
        <p:grpSp>
          <p:nvGrpSpPr>
            <p:cNvPr id="40" name="Group 39">
              <a:extLst>
                <a:ext uri="{FF2B5EF4-FFF2-40B4-BE49-F238E27FC236}">
                  <a16:creationId xmlns:a16="http://schemas.microsoft.com/office/drawing/2014/main" id="{9DBEEC68-93C8-E72F-4BBF-3F269B076A5A}"/>
                </a:ext>
              </a:extLst>
            </p:cNvPr>
            <p:cNvGrpSpPr/>
            <p:nvPr/>
          </p:nvGrpSpPr>
          <p:grpSpPr>
            <a:xfrm>
              <a:off x="2475240" y="5179471"/>
              <a:ext cx="352982" cy="357057"/>
              <a:chOff x="5577570" y="2074766"/>
              <a:chExt cx="754413" cy="756085"/>
            </a:xfrm>
          </p:grpSpPr>
          <p:sp>
            <p:nvSpPr>
              <p:cNvPr id="52" name="TextBox 51">
                <a:extLst>
                  <a:ext uri="{FF2B5EF4-FFF2-40B4-BE49-F238E27FC236}">
                    <a16:creationId xmlns:a16="http://schemas.microsoft.com/office/drawing/2014/main" id="{DF7CCBE7-6916-CEE4-597B-C6201A224231}"/>
                  </a:ext>
                </a:extLst>
              </p:cNvPr>
              <p:cNvSpPr txBox="1"/>
              <p:nvPr/>
            </p:nvSpPr>
            <p:spPr>
              <a:xfrm>
                <a:off x="5577570" y="2074766"/>
                <a:ext cx="754413" cy="586559"/>
              </a:xfrm>
              <a:prstGeom prst="rect">
                <a:avLst/>
              </a:prstGeom>
              <a:noFill/>
            </p:spPr>
            <p:txBody>
              <a:bodyPr wrap="none" rtlCol="0">
                <a:spAutoFit/>
              </a:bodyPr>
              <a:lstStyle/>
              <a:p>
                <a:pPr algn="ctr"/>
                <a:r>
                  <a:rPr lang="en-TW" sz="1200" b="1" i="1" dirty="0">
                    <a:latin typeface="Times New Roman" panose="02020603050405020304" pitchFamily="18" charset="0"/>
                    <a:cs typeface="Times New Roman" panose="02020603050405020304" pitchFamily="18" charset="0"/>
                  </a:rPr>
                  <a:t>g</a:t>
                </a:r>
                <a:r>
                  <a:rPr lang="en-TW" sz="1200" b="1" i="1" baseline="-25000" dirty="0">
                    <a:latin typeface="Times New Roman" panose="02020603050405020304" pitchFamily="18" charset="0"/>
                    <a:cs typeface="Times New Roman" panose="02020603050405020304" pitchFamily="18" charset="0"/>
                  </a:rPr>
                  <a:t>s2</a:t>
                </a:r>
              </a:p>
            </p:txBody>
          </p:sp>
          <p:sp>
            <p:nvSpPr>
              <p:cNvPr id="51" name="Oval 50">
                <a:extLst>
                  <a:ext uri="{FF2B5EF4-FFF2-40B4-BE49-F238E27FC236}">
                    <a16:creationId xmlns:a16="http://schemas.microsoft.com/office/drawing/2014/main" id="{4FCDE4B6-F38F-87BA-A60E-BAA009440E2B}"/>
                  </a:ext>
                </a:extLst>
              </p:cNvPr>
              <p:cNvSpPr/>
              <p:nvPr/>
            </p:nvSpPr>
            <p:spPr>
              <a:xfrm>
                <a:off x="5614339" y="2146852"/>
                <a:ext cx="684000" cy="68399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200" i="1">
                  <a:latin typeface="Times New Roman" panose="02020603050405020304" pitchFamily="18"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BD1FD417-0C79-6E79-0F8E-0D44132EC98B}"/>
                </a:ext>
              </a:extLst>
            </p:cNvPr>
            <p:cNvGrpSpPr/>
            <p:nvPr/>
          </p:nvGrpSpPr>
          <p:grpSpPr>
            <a:xfrm>
              <a:off x="1107991" y="4219895"/>
              <a:ext cx="352982" cy="355386"/>
              <a:chOff x="6042490" y="2078304"/>
              <a:chExt cx="754412" cy="752547"/>
            </a:xfrm>
          </p:grpSpPr>
          <p:sp>
            <p:nvSpPr>
              <p:cNvPr id="50" name="TextBox 49">
                <a:extLst>
                  <a:ext uri="{FF2B5EF4-FFF2-40B4-BE49-F238E27FC236}">
                    <a16:creationId xmlns:a16="http://schemas.microsoft.com/office/drawing/2014/main" id="{F8017AC2-29C6-DAB2-4A13-C4F3916896AB}"/>
                  </a:ext>
                </a:extLst>
              </p:cNvPr>
              <p:cNvSpPr txBox="1"/>
              <p:nvPr/>
            </p:nvSpPr>
            <p:spPr>
              <a:xfrm>
                <a:off x="6042490" y="2078304"/>
                <a:ext cx="754412" cy="586559"/>
              </a:xfrm>
              <a:prstGeom prst="rect">
                <a:avLst/>
              </a:prstGeom>
              <a:noFill/>
            </p:spPr>
            <p:txBody>
              <a:bodyPr wrap="none" rtlCol="0">
                <a:spAutoFit/>
              </a:bodyPr>
              <a:lstStyle/>
              <a:p>
                <a:pPr algn="ctr"/>
                <a:r>
                  <a:rPr lang="en-TW" sz="1200" b="1" i="1" dirty="0">
                    <a:latin typeface="Times New Roman" panose="02020603050405020304" pitchFamily="18" charset="0"/>
                    <a:cs typeface="Times New Roman" panose="02020603050405020304" pitchFamily="18" charset="0"/>
                  </a:rPr>
                  <a:t>g</a:t>
                </a:r>
                <a:r>
                  <a:rPr lang="en-TW" sz="1200" b="1" i="1" baseline="-25000" dirty="0">
                    <a:latin typeface="Times New Roman" panose="02020603050405020304" pitchFamily="18" charset="0"/>
                    <a:cs typeface="Times New Roman" panose="02020603050405020304" pitchFamily="18" charset="0"/>
                  </a:rPr>
                  <a:t>s4</a:t>
                </a:r>
              </a:p>
            </p:txBody>
          </p:sp>
          <p:sp>
            <p:nvSpPr>
              <p:cNvPr id="49" name="Oval 48">
                <a:extLst>
                  <a:ext uri="{FF2B5EF4-FFF2-40B4-BE49-F238E27FC236}">
                    <a16:creationId xmlns:a16="http://schemas.microsoft.com/office/drawing/2014/main" id="{A5589EF1-B8E9-AE1E-0534-9B2E0F6DEDDD}"/>
                  </a:ext>
                </a:extLst>
              </p:cNvPr>
              <p:cNvSpPr/>
              <p:nvPr/>
            </p:nvSpPr>
            <p:spPr>
              <a:xfrm>
                <a:off x="6070606" y="2146852"/>
                <a:ext cx="684000" cy="68399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200" i="1">
                  <a:latin typeface="Times New Roman" panose="02020603050405020304" pitchFamily="18"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E2F61A0A-6F89-1220-6E6A-849AC52873ED}"/>
                </a:ext>
              </a:extLst>
            </p:cNvPr>
            <p:cNvGrpSpPr/>
            <p:nvPr/>
          </p:nvGrpSpPr>
          <p:grpSpPr>
            <a:xfrm>
              <a:off x="2048991" y="3645532"/>
              <a:ext cx="320037" cy="346408"/>
              <a:chOff x="5804452" y="2097315"/>
              <a:chExt cx="684000" cy="733536"/>
            </a:xfrm>
          </p:grpSpPr>
          <p:sp>
            <p:nvSpPr>
              <p:cNvPr id="47" name="Oval 46">
                <a:extLst>
                  <a:ext uri="{FF2B5EF4-FFF2-40B4-BE49-F238E27FC236}">
                    <a16:creationId xmlns:a16="http://schemas.microsoft.com/office/drawing/2014/main" id="{1ADA329E-79B2-2177-6829-28C3DC353D8D}"/>
                  </a:ext>
                </a:extLst>
              </p:cNvPr>
              <p:cNvSpPr/>
              <p:nvPr/>
            </p:nvSpPr>
            <p:spPr>
              <a:xfrm>
                <a:off x="5804452" y="2146851"/>
                <a:ext cx="684000" cy="684000"/>
              </a:xfrm>
              <a:prstGeom prst="ellipse">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200" i="1">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946CBA6D-8A9B-6578-4250-79EBA23CE202}"/>
                  </a:ext>
                </a:extLst>
              </p:cNvPr>
              <p:cNvSpPr txBox="1"/>
              <p:nvPr/>
            </p:nvSpPr>
            <p:spPr>
              <a:xfrm>
                <a:off x="5843145" y="2097315"/>
                <a:ext cx="620795" cy="586559"/>
              </a:xfrm>
              <a:prstGeom prst="rect">
                <a:avLst/>
              </a:prstGeom>
              <a:noFill/>
            </p:spPr>
            <p:txBody>
              <a:bodyPr wrap="none" rtlCol="0">
                <a:spAutoFit/>
              </a:bodyPr>
              <a:lstStyle/>
              <a:p>
                <a:pPr algn="ctr"/>
                <a:r>
                  <a:rPr lang="en-TW" sz="1200" b="1" i="1" dirty="0">
                    <a:latin typeface="Times New Roman" panose="02020603050405020304" pitchFamily="18" charset="0"/>
                    <a:cs typeface="Times New Roman" panose="02020603050405020304" pitchFamily="18" charset="0"/>
                  </a:rPr>
                  <a:t>a</a:t>
                </a:r>
                <a:r>
                  <a:rPr lang="en-TW" sz="1200" b="1" i="1" baseline="-25000" dirty="0">
                    <a:latin typeface="Times New Roman" panose="02020603050405020304" pitchFamily="18" charset="0"/>
                    <a:cs typeface="Times New Roman" panose="02020603050405020304" pitchFamily="18" charset="0"/>
                  </a:rPr>
                  <a:t>i</a:t>
                </a:r>
              </a:p>
            </p:txBody>
          </p:sp>
        </p:grpSp>
        <p:cxnSp>
          <p:nvCxnSpPr>
            <p:cNvPr id="45" name="Straight Connector 44">
              <a:extLst>
                <a:ext uri="{FF2B5EF4-FFF2-40B4-BE49-F238E27FC236}">
                  <a16:creationId xmlns:a16="http://schemas.microsoft.com/office/drawing/2014/main" id="{6240A1E3-D4BF-8104-9597-2D35C8600AB8}"/>
                </a:ext>
              </a:extLst>
            </p:cNvPr>
            <p:cNvCxnSpPr>
              <a:cxnSpLocks/>
            </p:cNvCxnSpPr>
            <p:nvPr/>
          </p:nvCxnSpPr>
          <p:spPr>
            <a:xfrm flipV="1">
              <a:off x="1407015" y="3863277"/>
              <a:ext cx="561583" cy="423593"/>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4CB925B-3BBE-52AB-2EE5-9A5575BEAABA}"/>
                </a:ext>
              </a:extLst>
            </p:cNvPr>
            <p:cNvCxnSpPr>
              <a:cxnSpLocks/>
            </p:cNvCxnSpPr>
            <p:nvPr/>
          </p:nvCxnSpPr>
          <p:spPr>
            <a:xfrm flipH="1">
              <a:off x="1480023" y="3903481"/>
              <a:ext cx="574372" cy="435864"/>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17F882D8-AB0B-575B-4680-F5395E0352F3}"/>
                </a:ext>
              </a:extLst>
            </p:cNvPr>
            <p:cNvGrpSpPr/>
            <p:nvPr/>
          </p:nvGrpSpPr>
          <p:grpSpPr>
            <a:xfrm flipH="1">
              <a:off x="2369998" y="3864050"/>
              <a:ext cx="641030" cy="476068"/>
              <a:chOff x="2223948" y="3908500"/>
              <a:chExt cx="641030" cy="476068"/>
            </a:xfrm>
          </p:grpSpPr>
          <p:cxnSp>
            <p:nvCxnSpPr>
              <p:cNvPr id="82" name="Straight Connector 81">
                <a:extLst>
                  <a:ext uri="{FF2B5EF4-FFF2-40B4-BE49-F238E27FC236}">
                    <a16:creationId xmlns:a16="http://schemas.microsoft.com/office/drawing/2014/main" id="{1F3A3418-BFB3-CC49-1BF9-E167467894E9}"/>
                  </a:ext>
                </a:extLst>
              </p:cNvPr>
              <p:cNvCxnSpPr>
                <a:cxnSpLocks/>
              </p:cNvCxnSpPr>
              <p:nvPr/>
            </p:nvCxnSpPr>
            <p:spPr>
              <a:xfrm flipV="1">
                <a:off x="2223948" y="3908500"/>
                <a:ext cx="561583" cy="423593"/>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23C5DB3-0C73-6600-9E7E-A62271830C7E}"/>
                  </a:ext>
                </a:extLst>
              </p:cNvPr>
              <p:cNvCxnSpPr>
                <a:cxnSpLocks/>
              </p:cNvCxnSpPr>
              <p:nvPr/>
            </p:nvCxnSpPr>
            <p:spPr>
              <a:xfrm flipH="1">
                <a:off x="2290606" y="3948704"/>
                <a:ext cx="574372" cy="435864"/>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Straight Connector 84">
              <a:extLst>
                <a:ext uri="{FF2B5EF4-FFF2-40B4-BE49-F238E27FC236}">
                  <a16:creationId xmlns:a16="http://schemas.microsoft.com/office/drawing/2014/main" id="{6AFAC659-1CA2-11EE-DC40-AE76C19BA309}"/>
                </a:ext>
              </a:extLst>
            </p:cNvPr>
            <p:cNvCxnSpPr>
              <a:cxnSpLocks/>
            </p:cNvCxnSpPr>
            <p:nvPr/>
          </p:nvCxnSpPr>
          <p:spPr>
            <a:xfrm flipV="1">
              <a:off x="1407015" y="3863277"/>
              <a:ext cx="561583" cy="423593"/>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67AD12D-488B-1AC9-A5C3-C4B71F2EF2E5}"/>
                </a:ext>
              </a:extLst>
            </p:cNvPr>
            <p:cNvCxnSpPr>
              <a:cxnSpLocks/>
            </p:cNvCxnSpPr>
            <p:nvPr/>
          </p:nvCxnSpPr>
          <p:spPr>
            <a:xfrm flipH="1">
              <a:off x="1486373" y="3903481"/>
              <a:ext cx="574372" cy="435864"/>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2A2D04BD-99A8-838E-3649-271FA19A44DB}"/>
                </a:ext>
              </a:extLst>
            </p:cNvPr>
            <p:cNvGrpSpPr/>
            <p:nvPr/>
          </p:nvGrpSpPr>
          <p:grpSpPr>
            <a:xfrm flipH="1">
              <a:off x="2231315" y="3999922"/>
              <a:ext cx="420416" cy="1179545"/>
              <a:chOff x="2119810" y="3908500"/>
              <a:chExt cx="791934" cy="515690"/>
            </a:xfrm>
          </p:grpSpPr>
          <p:cxnSp>
            <p:nvCxnSpPr>
              <p:cNvPr id="88" name="Straight Connector 87">
                <a:extLst>
                  <a:ext uri="{FF2B5EF4-FFF2-40B4-BE49-F238E27FC236}">
                    <a16:creationId xmlns:a16="http://schemas.microsoft.com/office/drawing/2014/main" id="{87984F23-83D5-6363-C35B-1BCADE883627}"/>
                  </a:ext>
                </a:extLst>
              </p:cNvPr>
              <p:cNvCxnSpPr>
                <a:cxnSpLocks/>
                <a:stCxn id="52" idx="0"/>
              </p:cNvCxnSpPr>
              <p:nvPr/>
            </p:nvCxnSpPr>
            <p:spPr>
              <a:xfrm flipV="1">
                <a:off x="2119810" y="3908500"/>
                <a:ext cx="665721" cy="51569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1A5D4E-8B16-C3E5-27EC-41E6C9A2E116}"/>
                  </a:ext>
                </a:extLst>
              </p:cNvPr>
              <p:cNvCxnSpPr>
                <a:cxnSpLocks/>
              </p:cNvCxnSpPr>
              <p:nvPr/>
            </p:nvCxnSpPr>
            <p:spPr>
              <a:xfrm flipH="1">
                <a:off x="2278089" y="3925588"/>
                <a:ext cx="633655" cy="498602"/>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915A9D22-1F11-AE9A-CC2A-7A4C034F8266}"/>
                </a:ext>
              </a:extLst>
            </p:cNvPr>
            <p:cNvGrpSpPr/>
            <p:nvPr/>
          </p:nvGrpSpPr>
          <p:grpSpPr>
            <a:xfrm>
              <a:off x="1772483" y="4000736"/>
              <a:ext cx="420416" cy="1179545"/>
              <a:chOff x="2119810" y="3908500"/>
              <a:chExt cx="791934" cy="515690"/>
            </a:xfrm>
          </p:grpSpPr>
          <p:cxnSp>
            <p:nvCxnSpPr>
              <p:cNvPr id="95" name="Straight Connector 94">
                <a:extLst>
                  <a:ext uri="{FF2B5EF4-FFF2-40B4-BE49-F238E27FC236}">
                    <a16:creationId xmlns:a16="http://schemas.microsoft.com/office/drawing/2014/main" id="{63422599-BBEF-D8ED-2E95-912D6CB2EEE7}"/>
                  </a:ext>
                </a:extLst>
              </p:cNvPr>
              <p:cNvCxnSpPr>
                <a:cxnSpLocks/>
              </p:cNvCxnSpPr>
              <p:nvPr/>
            </p:nvCxnSpPr>
            <p:spPr>
              <a:xfrm flipV="1">
                <a:off x="2119810" y="3908500"/>
                <a:ext cx="665721" cy="51569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10F8FA1-7504-A7EF-155C-21C2E6F05533}"/>
                  </a:ext>
                </a:extLst>
              </p:cNvPr>
              <p:cNvCxnSpPr>
                <a:cxnSpLocks/>
              </p:cNvCxnSpPr>
              <p:nvPr/>
            </p:nvCxnSpPr>
            <p:spPr>
              <a:xfrm flipH="1">
                <a:off x="2278089" y="3925588"/>
                <a:ext cx="633655" cy="498602"/>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16604403-F330-5818-A432-148E1ACD4DAD}"/>
                </a:ext>
              </a:extLst>
            </p:cNvPr>
            <p:cNvGrpSpPr/>
            <p:nvPr/>
          </p:nvGrpSpPr>
          <p:grpSpPr>
            <a:xfrm flipH="1" flipV="1">
              <a:off x="2722920" y="4618333"/>
              <a:ext cx="391645" cy="561134"/>
              <a:chOff x="2238581" y="3832786"/>
              <a:chExt cx="391645" cy="561134"/>
            </a:xfrm>
          </p:grpSpPr>
          <p:cxnSp>
            <p:nvCxnSpPr>
              <p:cNvPr id="98" name="Straight Connector 97">
                <a:extLst>
                  <a:ext uri="{FF2B5EF4-FFF2-40B4-BE49-F238E27FC236}">
                    <a16:creationId xmlns:a16="http://schemas.microsoft.com/office/drawing/2014/main" id="{D7EC9EE4-5C7F-A9C2-3F35-68D641DFA891}"/>
                  </a:ext>
                </a:extLst>
              </p:cNvPr>
              <p:cNvCxnSpPr>
                <a:cxnSpLocks/>
              </p:cNvCxnSpPr>
              <p:nvPr/>
            </p:nvCxnSpPr>
            <p:spPr>
              <a:xfrm flipV="1">
                <a:off x="2238581" y="3832786"/>
                <a:ext cx="326535" cy="561134"/>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1C38A3D-9A57-AFA0-C074-10AC938AA6B4}"/>
                  </a:ext>
                </a:extLst>
              </p:cNvPr>
              <p:cNvCxnSpPr>
                <a:cxnSpLocks/>
              </p:cNvCxnSpPr>
              <p:nvPr/>
            </p:nvCxnSpPr>
            <p:spPr>
              <a:xfrm flipH="1">
                <a:off x="2322607" y="3860811"/>
                <a:ext cx="307619" cy="533109"/>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671A29D1-6E7F-6313-CD8F-CFBED005F834}"/>
                </a:ext>
              </a:extLst>
            </p:cNvPr>
            <p:cNvGrpSpPr/>
            <p:nvPr/>
          </p:nvGrpSpPr>
          <p:grpSpPr>
            <a:xfrm flipV="1">
              <a:off x="1315464" y="4633815"/>
              <a:ext cx="391645" cy="561134"/>
              <a:chOff x="2238581" y="3832786"/>
              <a:chExt cx="391645" cy="561134"/>
            </a:xfrm>
          </p:grpSpPr>
          <p:cxnSp>
            <p:nvCxnSpPr>
              <p:cNvPr id="105" name="Straight Connector 104">
                <a:extLst>
                  <a:ext uri="{FF2B5EF4-FFF2-40B4-BE49-F238E27FC236}">
                    <a16:creationId xmlns:a16="http://schemas.microsoft.com/office/drawing/2014/main" id="{A365EAA1-7461-AE7D-F38B-55B8325DEA85}"/>
                  </a:ext>
                </a:extLst>
              </p:cNvPr>
              <p:cNvCxnSpPr>
                <a:cxnSpLocks/>
              </p:cNvCxnSpPr>
              <p:nvPr/>
            </p:nvCxnSpPr>
            <p:spPr>
              <a:xfrm flipV="1">
                <a:off x="2238581" y="3832786"/>
                <a:ext cx="326535" cy="561134"/>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6023DDD-D3FC-871F-CAEC-BD0321B61EB5}"/>
                  </a:ext>
                </a:extLst>
              </p:cNvPr>
              <p:cNvCxnSpPr>
                <a:cxnSpLocks/>
              </p:cNvCxnSpPr>
              <p:nvPr/>
            </p:nvCxnSpPr>
            <p:spPr>
              <a:xfrm flipH="1">
                <a:off x="2322607" y="3860811"/>
                <a:ext cx="307619" cy="533109"/>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8" name="Straight Connector 107">
              <a:extLst>
                <a:ext uri="{FF2B5EF4-FFF2-40B4-BE49-F238E27FC236}">
                  <a16:creationId xmlns:a16="http://schemas.microsoft.com/office/drawing/2014/main" id="{D97C087E-353D-E456-4B2C-7CDA892A517D}"/>
                </a:ext>
              </a:extLst>
            </p:cNvPr>
            <p:cNvCxnSpPr>
              <a:cxnSpLocks/>
            </p:cNvCxnSpPr>
            <p:nvPr/>
          </p:nvCxnSpPr>
          <p:spPr>
            <a:xfrm flipH="1">
              <a:off x="1505448" y="4486411"/>
              <a:ext cx="1424790"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4984C30-ABF9-D035-7FFA-075EC69BFB9C}"/>
                </a:ext>
              </a:extLst>
            </p:cNvPr>
            <p:cNvCxnSpPr>
              <a:cxnSpLocks/>
            </p:cNvCxnSpPr>
            <p:nvPr/>
          </p:nvCxnSpPr>
          <p:spPr>
            <a:xfrm>
              <a:off x="1497395" y="4415984"/>
              <a:ext cx="1416418" cy="1"/>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5FA41189-3F6D-759C-CCBA-A4BA99FF024E}"/>
                </a:ext>
              </a:extLst>
            </p:cNvPr>
            <p:cNvGrpSpPr/>
            <p:nvPr/>
          </p:nvGrpSpPr>
          <p:grpSpPr>
            <a:xfrm>
              <a:off x="1407015" y="4528499"/>
              <a:ext cx="1088287" cy="789472"/>
              <a:chOff x="1407015" y="4528499"/>
              <a:chExt cx="1088287" cy="789472"/>
            </a:xfrm>
          </p:grpSpPr>
          <p:cxnSp>
            <p:nvCxnSpPr>
              <p:cNvPr id="114" name="Straight Connector 113">
                <a:extLst>
                  <a:ext uri="{FF2B5EF4-FFF2-40B4-BE49-F238E27FC236}">
                    <a16:creationId xmlns:a16="http://schemas.microsoft.com/office/drawing/2014/main" id="{CB19CC66-B219-4160-4FDE-D434C7C4C902}"/>
                  </a:ext>
                </a:extLst>
              </p:cNvPr>
              <p:cNvCxnSpPr>
                <a:cxnSpLocks/>
                <a:stCxn id="52" idx="1"/>
              </p:cNvCxnSpPr>
              <p:nvPr/>
            </p:nvCxnSpPr>
            <p:spPr>
              <a:xfrm flipH="1" flipV="1">
                <a:off x="1407015" y="4580604"/>
                <a:ext cx="1068225" cy="737367"/>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952055E-0FEE-3F7A-C611-8B2C2854F7FD}"/>
                  </a:ext>
                </a:extLst>
              </p:cNvPr>
              <p:cNvCxnSpPr>
                <a:cxnSpLocks/>
              </p:cNvCxnSpPr>
              <p:nvPr/>
            </p:nvCxnSpPr>
            <p:spPr>
              <a:xfrm>
                <a:off x="1435589" y="4528499"/>
                <a:ext cx="1059713" cy="717648"/>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550E07AB-7EB3-0E9B-1EE9-F6BB8C8458F1}"/>
                </a:ext>
              </a:extLst>
            </p:cNvPr>
            <p:cNvGrpSpPr/>
            <p:nvPr/>
          </p:nvGrpSpPr>
          <p:grpSpPr>
            <a:xfrm flipH="1">
              <a:off x="1921268" y="4504859"/>
              <a:ext cx="1088287" cy="789472"/>
              <a:chOff x="1407015" y="4528499"/>
              <a:chExt cx="1088287" cy="789472"/>
            </a:xfrm>
          </p:grpSpPr>
          <p:cxnSp>
            <p:nvCxnSpPr>
              <p:cNvPr id="173" name="Straight Connector 172">
                <a:extLst>
                  <a:ext uri="{FF2B5EF4-FFF2-40B4-BE49-F238E27FC236}">
                    <a16:creationId xmlns:a16="http://schemas.microsoft.com/office/drawing/2014/main" id="{DEF9364A-4E3E-74A1-C346-EBC0F2D5581F}"/>
                  </a:ext>
                </a:extLst>
              </p:cNvPr>
              <p:cNvCxnSpPr>
                <a:cxnSpLocks/>
              </p:cNvCxnSpPr>
              <p:nvPr/>
            </p:nvCxnSpPr>
            <p:spPr>
              <a:xfrm flipH="1" flipV="1">
                <a:off x="1407015" y="4580604"/>
                <a:ext cx="1068225" cy="737367"/>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1A51F0B-8CD7-2210-9B38-2815BFBBFAA5}"/>
                  </a:ext>
                </a:extLst>
              </p:cNvPr>
              <p:cNvCxnSpPr>
                <a:cxnSpLocks/>
              </p:cNvCxnSpPr>
              <p:nvPr/>
            </p:nvCxnSpPr>
            <p:spPr>
              <a:xfrm>
                <a:off x="1435589" y="4528499"/>
                <a:ext cx="1059713" cy="717648"/>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80" name="Straight Connector 179">
              <a:extLst>
                <a:ext uri="{FF2B5EF4-FFF2-40B4-BE49-F238E27FC236}">
                  <a16:creationId xmlns:a16="http://schemas.microsoft.com/office/drawing/2014/main" id="{6C80A67F-1395-C978-B39F-910BEEBBE4AD}"/>
                </a:ext>
              </a:extLst>
            </p:cNvPr>
            <p:cNvCxnSpPr>
              <a:cxnSpLocks/>
            </p:cNvCxnSpPr>
            <p:nvPr/>
          </p:nvCxnSpPr>
          <p:spPr>
            <a:xfrm>
              <a:off x="1983755" y="5344380"/>
              <a:ext cx="453855" cy="651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247C9E6-0B5D-7C81-3187-69B866F568CD}"/>
                </a:ext>
              </a:extLst>
            </p:cNvPr>
            <p:cNvCxnSpPr>
              <a:cxnSpLocks/>
            </p:cNvCxnSpPr>
            <p:nvPr/>
          </p:nvCxnSpPr>
          <p:spPr>
            <a:xfrm flipH="1">
              <a:off x="2009016" y="5413650"/>
              <a:ext cx="453855" cy="651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5" name="TextBox 184">
            <a:extLst>
              <a:ext uri="{FF2B5EF4-FFF2-40B4-BE49-F238E27FC236}">
                <a16:creationId xmlns:a16="http://schemas.microsoft.com/office/drawing/2014/main" id="{C08D7A60-39C4-2CB7-9398-EFF1C9431A52}"/>
              </a:ext>
            </a:extLst>
          </p:cNvPr>
          <p:cNvSpPr txBox="1"/>
          <p:nvPr/>
        </p:nvSpPr>
        <p:spPr>
          <a:xfrm>
            <a:off x="737992" y="4374293"/>
            <a:ext cx="326535" cy="369332"/>
          </a:xfrm>
          <a:prstGeom prst="rect">
            <a:avLst/>
          </a:prstGeom>
          <a:noFill/>
        </p:spPr>
        <p:txBody>
          <a:bodyPr wrap="square" rtlCol="0">
            <a:spAutoFit/>
          </a:bodyPr>
          <a:lstStyle/>
          <a:p>
            <a:r>
              <a:rPr lang="en-TW" dirty="0"/>
              <a:t>+</a:t>
            </a:r>
          </a:p>
        </p:txBody>
      </p:sp>
      <p:sp>
        <p:nvSpPr>
          <p:cNvPr id="186" name="TextBox 185">
            <a:extLst>
              <a:ext uri="{FF2B5EF4-FFF2-40B4-BE49-F238E27FC236}">
                <a16:creationId xmlns:a16="http://schemas.microsoft.com/office/drawing/2014/main" id="{5C75030F-185A-D187-18D9-FF00C33DA2EE}"/>
              </a:ext>
            </a:extLst>
          </p:cNvPr>
          <p:cNvSpPr txBox="1"/>
          <p:nvPr/>
        </p:nvSpPr>
        <p:spPr>
          <a:xfrm>
            <a:off x="890392" y="4625549"/>
            <a:ext cx="326535" cy="369332"/>
          </a:xfrm>
          <a:prstGeom prst="rect">
            <a:avLst/>
          </a:prstGeom>
          <a:noFill/>
        </p:spPr>
        <p:txBody>
          <a:bodyPr wrap="square" rtlCol="0">
            <a:spAutoFit/>
          </a:bodyPr>
          <a:lstStyle/>
          <a:p>
            <a:r>
              <a:rPr lang="en-TW" dirty="0"/>
              <a:t>-</a:t>
            </a:r>
          </a:p>
        </p:txBody>
      </p:sp>
      <p:sp>
        <p:nvSpPr>
          <p:cNvPr id="187" name="TextBox 186">
            <a:extLst>
              <a:ext uri="{FF2B5EF4-FFF2-40B4-BE49-F238E27FC236}">
                <a16:creationId xmlns:a16="http://schemas.microsoft.com/office/drawing/2014/main" id="{5DD406F0-4C56-1383-E67E-FC25D701DAAB}"/>
              </a:ext>
            </a:extLst>
          </p:cNvPr>
          <p:cNvSpPr txBox="1"/>
          <p:nvPr/>
        </p:nvSpPr>
        <p:spPr>
          <a:xfrm>
            <a:off x="1956670" y="4357609"/>
            <a:ext cx="326535" cy="369332"/>
          </a:xfrm>
          <a:prstGeom prst="rect">
            <a:avLst/>
          </a:prstGeom>
          <a:noFill/>
        </p:spPr>
        <p:txBody>
          <a:bodyPr wrap="square" rtlCol="0">
            <a:spAutoFit/>
          </a:bodyPr>
          <a:lstStyle/>
          <a:p>
            <a:r>
              <a:rPr lang="en-TW" dirty="0"/>
              <a:t>-</a:t>
            </a:r>
          </a:p>
        </p:txBody>
      </p:sp>
      <p:sp>
        <p:nvSpPr>
          <p:cNvPr id="188" name="TextBox 187">
            <a:extLst>
              <a:ext uri="{FF2B5EF4-FFF2-40B4-BE49-F238E27FC236}">
                <a16:creationId xmlns:a16="http://schemas.microsoft.com/office/drawing/2014/main" id="{B8B185B7-65AF-A7E7-FC72-2C9BABAD5212}"/>
              </a:ext>
            </a:extLst>
          </p:cNvPr>
          <p:cNvSpPr txBox="1"/>
          <p:nvPr/>
        </p:nvSpPr>
        <p:spPr>
          <a:xfrm>
            <a:off x="1771877" y="4605119"/>
            <a:ext cx="326535" cy="369332"/>
          </a:xfrm>
          <a:prstGeom prst="rect">
            <a:avLst/>
          </a:prstGeom>
          <a:noFill/>
        </p:spPr>
        <p:txBody>
          <a:bodyPr wrap="square" rtlCol="0">
            <a:spAutoFit/>
          </a:bodyPr>
          <a:lstStyle/>
          <a:p>
            <a:r>
              <a:rPr lang="en-TW" dirty="0"/>
              <a:t>-</a:t>
            </a:r>
          </a:p>
        </p:txBody>
      </p:sp>
      <p:sp>
        <p:nvSpPr>
          <p:cNvPr id="189" name="TextBox 188">
            <a:extLst>
              <a:ext uri="{FF2B5EF4-FFF2-40B4-BE49-F238E27FC236}">
                <a16:creationId xmlns:a16="http://schemas.microsoft.com/office/drawing/2014/main" id="{75405EE4-6401-8619-89FB-0B2F77F06517}"/>
              </a:ext>
            </a:extLst>
          </p:cNvPr>
          <p:cNvSpPr txBox="1"/>
          <p:nvPr/>
        </p:nvSpPr>
        <p:spPr>
          <a:xfrm>
            <a:off x="2154135" y="5408478"/>
            <a:ext cx="326535" cy="369332"/>
          </a:xfrm>
          <a:prstGeom prst="rect">
            <a:avLst/>
          </a:prstGeom>
          <a:noFill/>
        </p:spPr>
        <p:txBody>
          <a:bodyPr wrap="square" rtlCol="0">
            <a:spAutoFit/>
          </a:bodyPr>
          <a:lstStyle/>
          <a:p>
            <a:r>
              <a:rPr lang="en-TW" dirty="0"/>
              <a:t>+</a:t>
            </a:r>
          </a:p>
        </p:txBody>
      </p:sp>
      <p:sp>
        <p:nvSpPr>
          <p:cNvPr id="190" name="TextBox 189">
            <a:extLst>
              <a:ext uri="{FF2B5EF4-FFF2-40B4-BE49-F238E27FC236}">
                <a16:creationId xmlns:a16="http://schemas.microsoft.com/office/drawing/2014/main" id="{51BE45FA-39C4-10B9-F897-BB10BBF45C38}"/>
              </a:ext>
            </a:extLst>
          </p:cNvPr>
          <p:cNvSpPr txBox="1"/>
          <p:nvPr/>
        </p:nvSpPr>
        <p:spPr>
          <a:xfrm>
            <a:off x="1848947" y="5312578"/>
            <a:ext cx="326535" cy="369332"/>
          </a:xfrm>
          <a:prstGeom prst="rect">
            <a:avLst/>
          </a:prstGeom>
          <a:noFill/>
        </p:spPr>
        <p:txBody>
          <a:bodyPr wrap="square" rtlCol="0">
            <a:spAutoFit/>
          </a:bodyPr>
          <a:lstStyle/>
          <a:p>
            <a:r>
              <a:rPr lang="en-TW" dirty="0"/>
              <a:t>+</a:t>
            </a:r>
          </a:p>
        </p:txBody>
      </p:sp>
      <p:sp>
        <p:nvSpPr>
          <p:cNvPr id="191" name="TextBox 190">
            <a:extLst>
              <a:ext uri="{FF2B5EF4-FFF2-40B4-BE49-F238E27FC236}">
                <a16:creationId xmlns:a16="http://schemas.microsoft.com/office/drawing/2014/main" id="{662580AB-8766-B09A-4231-69A5DFE30A9A}"/>
              </a:ext>
            </a:extLst>
          </p:cNvPr>
          <p:cNvSpPr txBox="1"/>
          <p:nvPr/>
        </p:nvSpPr>
        <p:spPr>
          <a:xfrm>
            <a:off x="1305636" y="5647377"/>
            <a:ext cx="326535" cy="369332"/>
          </a:xfrm>
          <a:prstGeom prst="rect">
            <a:avLst/>
          </a:prstGeom>
          <a:noFill/>
        </p:spPr>
        <p:txBody>
          <a:bodyPr wrap="square" rtlCol="0">
            <a:spAutoFit/>
          </a:bodyPr>
          <a:lstStyle/>
          <a:p>
            <a:r>
              <a:rPr lang="en-TW" dirty="0"/>
              <a:t>+</a:t>
            </a:r>
          </a:p>
        </p:txBody>
      </p:sp>
      <p:sp>
        <p:nvSpPr>
          <p:cNvPr id="192" name="TextBox 191">
            <a:extLst>
              <a:ext uri="{FF2B5EF4-FFF2-40B4-BE49-F238E27FC236}">
                <a16:creationId xmlns:a16="http://schemas.microsoft.com/office/drawing/2014/main" id="{5C77CD64-999E-035F-A8BD-4E9DC94687DC}"/>
              </a:ext>
            </a:extLst>
          </p:cNvPr>
          <p:cNvSpPr txBox="1"/>
          <p:nvPr/>
        </p:nvSpPr>
        <p:spPr>
          <a:xfrm>
            <a:off x="1322109" y="5898633"/>
            <a:ext cx="326535" cy="369332"/>
          </a:xfrm>
          <a:prstGeom prst="rect">
            <a:avLst/>
          </a:prstGeom>
          <a:noFill/>
        </p:spPr>
        <p:txBody>
          <a:bodyPr wrap="square" rtlCol="0">
            <a:spAutoFit/>
          </a:bodyPr>
          <a:lstStyle/>
          <a:p>
            <a:r>
              <a:rPr lang="en-TW" dirty="0"/>
              <a:t>-</a:t>
            </a:r>
          </a:p>
        </p:txBody>
      </p:sp>
      <p:sp>
        <p:nvSpPr>
          <p:cNvPr id="193" name="TextBox 192">
            <a:extLst>
              <a:ext uri="{FF2B5EF4-FFF2-40B4-BE49-F238E27FC236}">
                <a16:creationId xmlns:a16="http://schemas.microsoft.com/office/drawing/2014/main" id="{6AB829CE-81F1-059E-390F-BA72CE2A30ED}"/>
              </a:ext>
            </a:extLst>
          </p:cNvPr>
          <p:cNvSpPr txBox="1"/>
          <p:nvPr/>
        </p:nvSpPr>
        <p:spPr>
          <a:xfrm>
            <a:off x="1334466" y="4971870"/>
            <a:ext cx="326535" cy="369332"/>
          </a:xfrm>
          <a:prstGeom prst="rect">
            <a:avLst/>
          </a:prstGeom>
          <a:noFill/>
        </p:spPr>
        <p:txBody>
          <a:bodyPr wrap="square" rtlCol="0">
            <a:spAutoFit/>
          </a:bodyPr>
          <a:lstStyle/>
          <a:p>
            <a:r>
              <a:rPr lang="en-TW" dirty="0"/>
              <a:t>+</a:t>
            </a:r>
          </a:p>
        </p:txBody>
      </p:sp>
      <p:sp>
        <p:nvSpPr>
          <p:cNvPr id="194" name="TextBox 193">
            <a:extLst>
              <a:ext uri="{FF2B5EF4-FFF2-40B4-BE49-F238E27FC236}">
                <a16:creationId xmlns:a16="http://schemas.microsoft.com/office/drawing/2014/main" id="{5FE97B9F-4CAD-7E87-0595-3D02BE13E31D}"/>
              </a:ext>
            </a:extLst>
          </p:cNvPr>
          <p:cNvSpPr txBox="1"/>
          <p:nvPr/>
        </p:nvSpPr>
        <p:spPr>
          <a:xfrm>
            <a:off x="1433322" y="5243720"/>
            <a:ext cx="326535" cy="369332"/>
          </a:xfrm>
          <a:prstGeom prst="rect">
            <a:avLst/>
          </a:prstGeom>
          <a:noFill/>
        </p:spPr>
        <p:txBody>
          <a:bodyPr wrap="square" rtlCol="0">
            <a:spAutoFit/>
          </a:bodyPr>
          <a:lstStyle/>
          <a:p>
            <a:r>
              <a:rPr lang="en-TW" dirty="0"/>
              <a:t>+</a:t>
            </a:r>
          </a:p>
        </p:txBody>
      </p:sp>
      <p:sp>
        <p:nvSpPr>
          <p:cNvPr id="195" name="TextBox 194">
            <a:extLst>
              <a:ext uri="{FF2B5EF4-FFF2-40B4-BE49-F238E27FC236}">
                <a16:creationId xmlns:a16="http://schemas.microsoft.com/office/drawing/2014/main" id="{706A834E-BD36-FB0D-5726-12FBE5578879}"/>
              </a:ext>
            </a:extLst>
          </p:cNvPr>
          <p:cNvSpPr txBox="1"/>
          <p:nvPr/>
        </p:nvSpPr>
        <p:spPr>
          <a:xfrm>
            <a:off x="580703" y="5490855"/>
            <a:ext cx="326535" cy="369332"/>
          </a:xfrm>
          <a:prstGeom prst="rect">
            <a:avLst/>
          </a:prstGeom>
          <a:noFill/>
        </p:spPr>
        <p:txBody>
          <a:bodyPr wrap="square" rtlCol="0">
            <a:spAutoFit/>
          </a:bodyPr>
          <a:lstStyle/>
          <a:p>
            <a:r>
              <a:rPr lang="en-TW" dirty="0"/>
              <a:t>+</a:t>
            </a:r>
          </a:p>
        </p:txBody>
      </p:sp>
      <p:sp>
        <p:nvSpPr>
          <p:cNvPr id="196" name="TextBox 195">
            <a:extLst>
              <a:ext uri="{FF2B5EF4-FFF2-40B4-BE49-F238E27FC236}">
                <a16:creationId xmlns:a16="http://schemas.microsoft.com/office/drawing/2014/main" id="{95D6ED22-9F53-1086-6A38-F4F8C885D30B}"/>
              </a:ext>
            </a:extLst>
          </p:cNvPr>
          <p:cNvSpPr txBox="1"/>
          <p:nvPr/>
        </p:nvSpPr>
        <p:spPr>
          <a:xfrm>
            <a:off x="1112047" y="5453788"/>
            <a:ext cx="326535" cy="369332"/>
          </a:xfrm>
          <a:prstGeom prst="rect">
            <a:avLst/>
          </a:prstGeom>
          <a:noFill/>
        </p:spPr>
        <p:txBody>
          <a:bodyPr wrap="square" rtlCol="0">
            <a:spAutoFit/>
          </a:bodyPr>
          <a:lstStyle/>
          <a:p>
            <a:r>
              <a:rPr lang="en-TW" dirty="0"/>
              <a:t>-</a:t>
            </a:r>
          </a:p>
        </p:txBody>
      </p:sp>
      <p:sp>
        <p:nvSpPr>
          <p:cNvPr id="197" name="TextBox 196">
            <a:extLst>
              <a:ext uri="{FF2B5EF4-FFF2-40B4-BE49-F238E27FC236}">
                <a16:creationId xmlns:a16="http://schemas.microsoft.com/office/drawing/2014/main" id="{44D4C07D-1BCB-DB4D-80EB-3DF8798B1D99}"/>
              </a:ext>
            </a:extLst>
          </p:cNvPr>
          <p:cNvSpPr txBox="1"/>
          <p:nvPr/>
        </p:nvSpPr>
        <p:spPr>
          <a:xfrm>
            <a:off x="766055" y="5293146"/>
            <a:ext cx="326535" cy="369332"/>
          </a:xfrm>
          <a:prstGeom prst="rect">
            <a:avLst/>
          </a:prstGeom>
          <a:noFill/>
        </p:spPr>
        <p:txBody>
          <a:bodyPr wrap="square" rtlCol="0">
            <a:spAutoFit/>
          </a:bodyPr>
          <a:lstStyle/>
          <a:p>
            <a:r>
              <a:rPr lang="en-TW" dirty="0"/>
              <a:t>+</a:t>
            </a:r>
          </a:p>
        </p:txBody>
      </p:sp>
      <p:sp>
        <p:nvSpPr>
          <p:cNvPr id="198" name="TextBox 197">
            <a:extLst>
              <a:ext uri="{FF2B5EF4-FFF2-40B4-BE49-F238E27FC236}">
                <a16:creationId xmlns:a16="http://schemas.microsoft.com/office/drawing/2014/main" id="{EBE8C704-0BCB-9C0D-67C6-018B127CE599}"/>
              </a:ext>
            </a:extLst>
          </p:cNvPr>
          <p:cNvSpPr txBox="1"/>
          <p:nvPr/>
        </p:nvSpPr>
        <p:spPr>
          <a:xfrm>
            <a:off x="1334466" y="4749446"/>
            <a:ext cx="326535" cy="369332"/>
          </a:xfrm>
          <a:prstGeom prst="rect">
            <a:avLst/>
          </a:prstGeom>
          <a:noFill/>
        </p:spPr>
        <p:txBody>
          <a:bodyPr wrap="square" rtlCol="0">
            <a:spAutoFit/>
          </a:bodyPr>
          <a:lstStyle/>
          <a:p>
            <a:r>
              <a:rPr lang="en-TW" dirty="0"/>
              <a:t>+</a:t>
            </a:r>
          </a:p>
        </p:txBody>
      </p:sp>
      <p:sp>
        <p:nvSpPr>
          <p:cNvPr id="199" name="TextBox 198">
            <a:extLst>
              <a:ext uri="{FF2B5EF4-FFF2-40B4-BE49-F238E27FC236}">
                <a16:creationId xmlns:a16="http://schemas.microsoft.com/office/drawing/2014/main" id="{4E4EB7A9-8ACF-870B-FAE1-C75707C76857}"/>
              </a:ext>
            </a:extLst>
          </p:cNvPr>
          <p:cNvSpPr txBox="1"/>
          <p:nvPr/>
        </p:nvSpPr>
        <p:spPr>
          <a:xfrm>
            <a:off x="1223254" y="5268436"/>
            <a:ext cx="326535" cy="369332"/>
          </a:xfrm>
          <a:prstGeom prst="rect">
            <a:avLst/>
          </a:prstGeom>
          <a:noFill/>
        </p:spPr>
        <p:txBody>
          <a:bodyPr wrap="square" rtlCol="0">
            <a:spAutoFit/>
          </a:bodyPr>
          <a:lstStyle/>
          <a:p>
            <a:r>
              <a:rPr lang="en-TW" dirty="0"/>
              <a:t>+</a:t>
            </a:r>
          </a:p>
        </p:txBody>
      </p:sp>
      <p:sp>
        <p:nvSpPr>
          <p:cNvPr id="200" name="TextBox 199">
            <a:extLst>
              <a:ext uri="{FF2B5EF4-FFF2-40B4-BE49-F238E27FC236}">
                <a16:creationId xmlns:a16="http://schemas.microsoft.com/office/drawing/2014/main" id="{79A99680-4AA4-AC5C-22CB-04AA2DB10BDB}"/>
              </a:ext>
            </a:extLst>
          </p:cNvPr>
          <p:cNvSpPr txBox="1"/>
          <p:nvPr/>
        </p:nvSpPr>
        <p:spPr>
          <a:xfrm>
            <a:off x="1210899" y="5083082"/>
            <a:ext cx="326535" cy="369332"/>
          </a:xfrm>
          <a:prstGeom prst="rect">
            <a:avLst/>
          </a:prstGeom>
          <a:noFill/>
        </p:spPr>
        <p:txBody>
          <a:bodyPr wrap="square" rtlCol="0">
            <a:spAutoFit/>
          </a:bodyPr>
          <a:lstStyle/>
          <a:p>
            <a:r>
              <a:rPr lang="en-TW" dirty="0"/>
              <a:t>-</a:t>
            </a:r>
          </a:p>
        </p:txBody>
      </p:sp>
      <p:sp>
        <p:nvSpPr>
          <p:cNvPr id="201" name="TextBox 200">
            <a:extLst>
              <a:ext uri="{FF2B5EF4-FFF2-40B4-BE49-F238E27FC236}">
                <a16:creationId xmlns:a16="http://schemas.microsoft.com/office/drawing/2014/main" id="{50F72F4F-A79F-179B-A7B7-7431B29D9A02}"/>
              </a:ext>
            </a:extLst>
          </p:cNvPr>
          <p:cNvSpPr txBox="1"/>
          <p:nvPr/>
        </p:nvSpPr>
        <p:spPr>
          <a:xfrm>
            <a:off x="976120" y="5021297"/>
            <a:ext cx="326535" cy="369332"/>
          </a:xfrm>
          <a:prstGeom prst="rect">
            <a:avLst/>
          </a:prstGeom>
          <a:noFill/>
        </p:spPr>
        <p:txBody>
          <a:bodyPr wrap="square" rtlCol="0">
            <a:spAutoFit/>
          </a:bodyPr>
          <a:lstStyle/>
          <a:p>
            <a:r>
              <a:rPr lang="en-TW" dirty="0"/>
              <a:t>-</a:t>
            </a:r>
          </a:p>
        </p:txBody>
      </p:sp>
      <p:sp>
        <p:nvSpPr>
          <p:cNvPr id="202" name="TextBox 201">
            <a:extLst>
              <a:ext uri="{FF2B5EF4-FFF2-40B4-BE49-F238E27FC236}">
                <a16:creationId xmlns:a16="http://schemas.microsoft.com/office/drawing/2014/main" id="{1C5BC954-2CA1-A2B9-4520-65D829B4F74D}"/>
              </a:ext>
            </a:extLst>
          </p:cNvPr>
          <p:cNvSpPr txBox="1"/>
          <p:nvPr/>
        </p:nvSpPr>
        <p:spPr>
          <a:xfrm>
            <a:off x="1458035" y="5083079"/>
            <a:ext cx="326535" cy="369332"/>
          </a:xfrm>
          <a:prstGeom prst="rect">
            <a:avLst/>
          </a:prstGeom>
          <a:noFill/>
        </p:spPr>
        <p:txBody>
          <a:bodyPr wrap="square" rtlCol="0">
            <a:spAutoFit/>
          </a:bodyPr>
          <a:lstStyle/>
          <a:p>
            <a:r>
              <a:rPr lang="en-TW" dirty="0"/>
              <a:t>+</a:t>
            </a:r>
          </a:p>
        </p:txBody>
      </p:sp>
      <p:sp>
        <p:nvSpPr>
          <p:cNvPr id="203" name="TextBox 202">
            <a:extLst>
              <a:ext uri="{FF2B5EF4-FFF2-40B4-BE49-F238E27FC236}">
                <a16:creationId xmlns:a16="http://schemas.microsoft.com/office/drawing/2014/main" id="{E6A1015D-A740-97A2-9783-27F9AD08DB61}"/>
              </a:ext>
            </a:extLst>
          </p:cNvPr>
          <p:cNvSpPr txBox="1"/>
          <p:nvPr/>
        </p:nvSpPr>
        <p:spPr>
          <a:xfrm>
            <a:off x="1532178" y="5466142"/>
            <a:ext cx="326535" cy="369332"/>
          </a:xfrm>
          <a:prstGeom prst="rect">
            <a:avLst/>
          </a:prstGeom>
          <a:noFill/>
        </p:spPr>
        <p:txBody>
          <a:bodyPr wrap="square" rtlCol="0">
            <a:spAutoFit/>
          </a:bodyPr>
          <a:lstStyle/>
          <a:p>
            <a:r>
              <a:rPr lang="en-TW" dirty="0"/>
              <a:t>+</a:t>
            </a:r>
          </a:p>
        </p:txBody>
      </p:sp>
      <p:sp>
        <p:nvSpPr>
          <p:cNvPr id="204" name="TextBox 203">
            <a:extLst>
              <a:ext uri="{FF2B5EF4-FFF2-40B4-BE49-F238E27FC236}">
                <a16:creationId xmlns:a16="http://schemas.microsoft.com/office/drawing/2014/main" id="{3CCD3F32-DD20-FD64-A5AC-18CC1A3D05F3}"/>
              </a:ext>
            </a:extLst>
          </p:cNvPr>
          <p:cNvSpPr txBox="1"/>
          <p:nvPr/>
        </p:nvSpPr>
        <p:spPr>
          <a:xfrm>
            <a:off x="1692815" y="5008941"/>
            <a:ext cx="326535" cy="369332"/>
          </a:xfrm>
          <a:prstGeom prst="rect">
            <a:avLst/>
          </a:prstGeom>
          <a:noFill/>
        </p:spPr>
        <p:txBody>
          <a:bodyPr wrap="square" rtlCol="0">
            <a:spAutoFit/>
          </a:bodyPr>
          <a:lstStyle/>
          <a:p>
            <a:r>
              <a:rPr lang="en-TW" dirty="0"/>
              <a:t>-</a:t>
            </a:r>
          </a:p>
        </p:txBody>
      </p:sp>
      <p:sp>
        <p:nvSpPr>
          <p:cNvPr id="214" name="TextBox 213">
            <a:extLst>
              <a:ext uri="{FF2B5EF4-FFF2-40B4-BE49-F238E27FC236}">
                <a16:creationId xmlns:a16="http://schemas.microsoft.com/office/drawing/2014/main" id="{5916DBCD-BEB2-0B9F-E530-4794C60B329E}"/>
              </a:ext>
            </a:extLst>
          </p:cNvPr>
          <p:cNvSpPr txBox="1"/>
          <p:nvPr/>
        </p:nvSpPr>
        <p:spPr>
          <a:xfrm>
            <a:off x="3650209" y="1209149"/>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O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P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N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a:t>
            </a:r>
          </a:p>
        </p:txBody>
      </p:sp>
      <p:sp>
        <p:nvSpPr>
          <p:cNvPr id="215" name="TextBox 214">
            <a:extLst>
              <a:ext uri="{FF2B5EF4-FFF2-40B4-BE49-F238E27FC236}">
                <a16:creationId xmlns:a16="http://schemas.microsoft.com/office/drawing/2014/main" id="{DE20021E-34BB-8D1E-5EBA-E916E0B2A48A}"/>
              </a:ext>
            </a:extLst>
          </p:cNvPr>
          <p:cNvSpPr txBox="1"/>
          <p:nvPr/>
        </p:nvSpPr>
        <p:spPr>
          <a:xfrm>
            <a:off x="3650209" y="1209149"/>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O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P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N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a:t>
            </a:r>
          </a:p>
        </p:txBody>
      </p:sp>
      <p:sp>
        <p:nvSpPr>
          <p:cNvPr id="216" name="TextBox 215">
            <a:extLst>
              <a:ext uri="{FF2B5EF4-FFF2-40B4-BE49-F238E27FC236}">
                <a16:creationId xmlns:a16="http://schemas.microsoft.com/office/drawing/2014/main" id="{424A7503-93EE-E08A-A535-17B58501636B}"/>
              </a:ext>
            </a:extLst>
          </p:cNvPr>
          <p:cNvSpPr txBox="1"/>
          <p:nvPr/>
        </p:nvSpPr>
        <p:spPr>
          <a:xfrm>
            <a:off x="3650209" y="1209149"/>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O    #</a:t>
            </a:r>
          </a:p>
          <a:p>
            <a:r>
              <a:rPr lang="en-TW" dirty="0">
                <a:latin typeface="Courier New" panose="02070309020205020404" pitchFamily="49" charset="0"/>
                <a:cs typeface="Courier New" panose="02070309020205020404" pitchFamily="49" charset="0"/>
              </a:rPr>
              <a:t>#       A    #</a:t>
            </a:r>
          </a:p>
          <a:p>
            <a:r>
              <a:rPr lang="en-TW" dirty="0">
                <a:latin typeface="Courier New" panose="02070309020205020404" pitchFamily="49" charset="0"/>
                <a:cs typeface="Courier New" panose="02070309020205020404" pitchFamily="49" charset="0"/>
              </a:rPr>
              <a:t>#      P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N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a:t>
            </a:r>
          </a:p>
        </p:txBody>
      </p:sp>
      <p:sp>
        <p:nvSpPr>
          <p:cNvPr id="217" name="TextBox 216">
            <a:extLst>
              <a:ext uri="{FF2B5EF4-FFF2-40B4-BE49-F238E27FC236}">
                <a16:creationId xmlns:a16="http://schemas.microsoft.com/office/drawing/2014/main" id="{DAC7DF22-5DCE-1283-EB83-12F11DA377ED}"/>
              </a:ext>
            </a:extLst>
          </p:cNvPr>
          <p:cNvSpPr txBox="1"/>
          <p:nvPr/>
        </p:nvSpPr>
        <p:spPr>
          <a:xfrm>
            <a:off x="3650209" y="1209149"/>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O    #</a:t>
            </a:r>
          </a:p>
          <a:p>
            <a:r>
              <a:rPr lang="en-TW" dirty="0">
                <a:latin typeface="Courier New" panose="02070309020205020404" pitchFamily="49" charset="0"/>
                <a:cs typeface="Courier New" panose="02070309020205020404" pitchFamily="49" charset="0"/>
              </a:rPr>
              <a:t>#      PA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N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a:t>
            </a:r>
          </a:p>
        </p:txBody>
      </p:sp>
      <p:sp>
        <p:nvSpPr>
          <p:cNvPr id="218" name="TextBox 217">
            <a:extLst>
              <a:ext uri="{FF2B5EF4-FFF2-40B4-BE49-F238E27FC236}">
                <a16:creationId xmlns:a16="http://schemas.microsoft.com/office/drawing/2014/main" id="{136E7F32-974E-7CFA-00B6-E53149B8E7F8}"/>
              </a:ext>
            </a:extLst>
          </p:cNvPr>
          <p:cNvSpPr txBox="1"/>
          <p:nvPr/>
        </p:nvSpPr>
        <p:spPr>
          <a:xfrm>
            <a:off x="3650209" y="1209149"/>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O    #</a:t>
            </a:r>
          </a:p>
          <a:p>
            <a:r>
              <a:rPr lang="en-TW" dirty="0">
                <a:latin typeface="Courier New" panose="02070309020205020404" pitchFamily="49" charset="0"/>
                <a:cs typeface="Courier New" panose="02070309020205020404" pitchFamily="49" charset="0"/>
              </a:rPr>
              <a:t>#      PA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N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a:t>
            </a:r>
          </a:p>
        </p:txBody>
      </p:sp>
      <p:sp>
        <p:nvSpPr>
          <p:cNvPr id="219" name="TextBox 218">
            <a:extLst>
              <a:ext uri="{FF2B5EF4-FFF2-40B4-BE49-F238E27FC236}">
                <a16:creationId xmlns:a16="http://schemas.microsoft.com/office/drawing/2014/main" id="{31D8C298-ED72-1307-6FB8-D4E09D2740E1}"/>
              </a:ext>
            </a:extLst>
          </p:cNvPr>
          <p:cNvSpPr txBox="1"/>
          <p:nvPr/>
        </p:nvSpPr>
        <p:spPr>
          <a:xfrm>
            <a:off x="3650209" y="1209149"/>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O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PA    #</a:t>
            </a:r>
          </a:p>
          <a:p>
            <a:r>
              <a:rPr lang="en-TW" dirty="0">
                <a:latin typeface="Courier New" panose="02070309020205020404" pitchFamily="49" charset="0"/>
                <a:cs typeface="Courier New" panose="02070309020205020404" pitchFamily="49" charset="0"/>
              </a:rPr>
              <a:t>#       N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a:t>
            </a:r>
          </a:p>
        </p:txBody>
      </p:sp>
      <p:sp>
        <p:nvSpPr>
          <p:cNvPr id="220" name="TextBox 219">
            <a:extLst>
              <a:ext uri="{FF2B5EF4-FFF2-40B4-BE49-F238E27FC236}">
                <a16:creationId xmlns:a16="http://schemas.microsoft.com/office/drawing/2014/main" id="{1ABEFFF6-9368-3D99-DCF4-AF8FC0C4E9CE}"/>
              </a:ext>
            </a:extLst>
          </p:cNvPr>
          <p:cNvSpPr txBox="1"/>
          <p:nvPr/>
        </p:nvSpPr>
        <p:spPr>
          <a:xfrm>
            <a:off x="3650209" y="1209149"/>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O    #</a:t>
            </a:r>
          </a:p>
          <a:p>
            <a:r>
              <a:rPr lang="en-TW" dirty="0">
                <a:latin typeface="Courier New" panose="02070309020205020404" pitchFamily="49" charset="0"/>
                <a:cs typeface="Courier New" panose="02070309020205020404" pitchFamily="49" charset="0"/>
              </a:rPr>
              <a:t>#      P     #</a:t>
            </a:r>
          </a:p>
          <a:p>
            <a:r>
              <a:rPr lang="en-TW" dirty="0">
                <a:latin typeface="Courier New" panose="02070309020205020404" pitchFamily="49" charset="0"/>
                <a:cs typeface="Courier New" panose="02070309020205020404" pitchFamily="49" charset="0"/>
              </a:rPr>
              <a:t>#       A    #</a:t>
            </a:r>
          </a:p>
          <a:p>
            <a:r>
              <a:rPr lang="en-TW" dirty="0">
                <a:latin typeface="Courier New" panose="02070309020205020404" pitchFamily="49" charset="0"/>
                <a:cs typeface="Courier New" panose="02070309020205020404" pitchFamily="49" charset="0"/>
              </a:rPr>
              <a:t>#    M  N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a:t>
            </a:r>
          </a:p>
        </p:txBody>
      </p:sp>
      <p:sp>
        <p:nvSpPr>
          <p:cNvPr id="221" name="TextBox 220">
            <a:extLst>
              <a:ext uri="{FF2B5EF4-FFF2-40B4-BE49-F238E27FC236}">
                <a16:creationId xmlns:a16="http://schemas.microsoft.com/office/drawing/2014/main" id="{B14D7F82-C71D-084E-7219-06FCB58C353B}"/>
              </a:ext>
            </a:extLst>
          </p:cNvPr>
          <p:cNvSpPr txBox="1"/>
          <p:nvPr/>
        </p:nvSpPr>
        <p:spPr>
          <a:xfrm>
            <a:off x="3650209" y="1209149"/>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PO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    #</a:t>
            </a:r>
          </a:p>
          <a:p>
            <a:r>
              <a:rPr lang="en-TW" dirty="0">
                <a:latin typeface="Courier New" panose="02070309020205020404" pitchFamily="49" charset="0"/>
                <a:cs typeface="Courier New" panose="02070309020205020404" pitchFamily="49" charset="0"/>
              </a:rPr>
              <a:t>#     M N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a:t>
            </a:r>
          </a:p>
        </p:txBody>
      </p:sp>
      <p:sp>
        <p:nvSpPr>
          <p:cNvPr id="222" name="TextBox 221">
            <a:extLst>
              <a:ext uri="{FF2B5EF4-FFF2-40B4-BE49-F238E27FC236}">
                <a16:creationId xmlns:a16="http://schemas.microsoft.com/office/drawing/2014/main" id="{05A0D1A5-3AB6-8EDA-1E43-BF6F0FE74B7D}"/>
              </a:ext>
            </a:extLst>
          </p:cNvPr>
          <p:cNvSpPr txBox="1"/>
          <p:nvPr/>
        </p:nvSpPr>
        <p:spPr>
          <a:xfrm>
            <a:off x="3650209" y="1209149"/>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PO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    #</a:t>
            </a:r>
          </a:p>
          <a:p>
            <a:r>
              <a:rPr lang="en-TW" dirty="0">
                <a:latin typeface="Courier New" panose="02070309020205020404" pitchFamily="49" charset="0"/>
                <a:cs typeface="Courier New" panose="02070309020205020404" pitchFamily="49" charset="0"/>
              </a:rPr>
              <a:t>#      MN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a:t>
            </a:r>
          </a:p>
        </p:txBody>
      </p:sp>
      <p:sp>
        <p:nvSpPr>
          <p:cNvPr id="223" name="TextBox 222">
            <a:extLst>
              <a:ext uri="{FF2B5EF4-FFF2-40B4-BE49-F238E27FC236}">
                <a16:creationId xmlns:a16="http://schemas.microsoft.com/office/drawing/2014/main" id="{5167CB17-FED0-15D7-CDB6-90D069BF96B4}"/>
              </a:ext>
            </a:extLst>
          </p:cNvPr>
          <p:cNvSpPr txBox="1"/>
          <p:nvPr/>
        </p:nvSpPr>
        <p:spPr>
          <a:xfrm>
            <a:off x="3650209" y="1209149"/>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PO    #</a:t>
            </a:r>
          </a:p>
          <a:p>
            <a:r>
              <a:rPr lang="en-TW" dirty="0">
                <a:latin typeface="Courier New" panose="02070309020205020404" pitchFamily="49" charset="0"/>
                <a:cs typeface="Courier New" panose="02070309020205020404" pitchFamily="49" charset="0"/>
              </a:rPr>
              <a:t>#       A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MN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a:t>
            </a:r>
          </a:p>
        </p:txBody>
      </p:sp>
      <p:sp>
        <p:nvSpPr>
          <p:cNvPr id="224" name="Google Shape;179;p23">
            <a:extLst>
              <a:ext uri="{FF2B5EF4-FFF2-40B4-BE49-F238E27FC236}">
                <a16:creationId xmlns:a16="http://schemas.microsoft.com/office/drawing/2014/main" id="{EF0A8264-2ABD-6748-D894-CDAD9E38D3D5}"/>
              </a:ext>
            </a:extLst>
          </p:cNvPr>
          <p:cNvSpPr/>
          <p:nvPr/>
        </p:nvSpPr>
        <p:spPr>
          <a:xfrm>
            <a:off x="2906308" y="5008957"/>
            <a:ext cx="323016" cy="3100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26" name="Google Shape;111;p18">
            <a:extLst>
              <a:ext uri="{FF2B5EF4-FFF2-40B4-BE49-F238E27FC236}">
                <a16:creationId xmlns:a16="http://schemas.microsoft.com/office/drawing/2014/main" id="{4EF6ECBE-FC0C-474C-1CD1-7DF98A3D6928}"/>
              </a:ext>
            </a:extLst>
          </p:cNvPr>
          <p:cNvPicPr preferRelativeResize="0">
            <a:picLocks noChangeAspect="1"/>
          </p:cNvPicPr>
          <p:nvPr/>
        </p:nvPicPr>
        <p:blipFill rotWithShape="1">
          <a:blip r:embed="rId3">
            <a:alphaModFix/>
          </a:blip>
          <a:srcRect l="-509" r="46296"/>
          <a:stretch/>
        </p:blipFill>
        <p:spPr>
          <a:xfrm>
            <a:off x="6298567" y="1881402"/>
            <a:ext cx="1329692" cy="2016000"/>
          </a:xfrm>
          <a:prstGeom prst="rect">
            <a:avLst/>
          </a:prstGeom>
          <a:noFill/>
          <a:ln>
            <a:noFill/>
          </a:ln>
        </p:spPr>
      </p:pic>
      <p:pic>
        <p:nvPicPr>
          <p:cNvPr id="227" name="Google Shape;111;p18">
            <a:extLst>
              <a:ext uri="{FF2B5EF4-FFF2-40B4-BE49-F238E27FC236}">
                <a16:creationId xmlns:a16="http://schemas.microsoft.com/office/drawing/2014/main" id="{50F7820C-29F3-3B2A-3CEF-3A748AD19274}"/>
              </a:ext>
            </a:extLst>
          </p:cNvPr>
          <p:cNvPicPr preferRelativeResize="0">
            <a:picLocks noChangeAspect="1"/>
          </p:cNvPicPr>
          <p:nvPr/>
        </p:nvPicPr>
        <p:blipFill rotWithShape="1">
          <a:blip r:embed="rId3">
            <a:alphaModFix/>
          </a:blip>
          <a:srcRect l="53156"/>
          <a:stretch/>
        </p:blipFill>
        <p:spPr>
          <a:xfrm>
            <a:off x="6408334" y="4014733"/>
            <a:ext cx="1148945" cy="2016000"/>
          </a:xfrm>
          <a:prstGeom prst="rect">
            <a:avLst/>
          </a:prstGeom>
          <a:noFill/>
          <a:ln>
            <a:noFill/>
          </a:ln>
        </p:spPr>
      </p:pic>
      <p:sp>
        <p:nvSpPr>
          <p:cNvPr id="228" name="Google Shape;179;p23">
            <a:extLst>
              <a:ext uri="{FF2B5EF4-FFF2-40B4-BE49-F238E27FC236}">
                <a16:creationId xmlns:a16="http://schemas.microsoft.com/office/drawing/2014/main" id="{045F4475-539D-DC22-2B2B-3D6C22745B6E}"/>
              </a:ext>
            </a:extLst>
          </p:cNvPr>
          <p:cNvSpPr/>
          <p:nvPr/>
        </p:nvSpPr>
        <p:spPr>
          <a:xfrm>
            <a:off x="6056759" y="2107694"/>
            <a:ext cx="323016" cy="3100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43E1DA8-C574-A3CC-F275-88D7F0D39A83}"/>
                  </a:ext>
                </a:extLst>
              </p:cNvPr>
              <p:cNvSpPr txBox="1"/>
              <p:nvPr/>
            </p:nvSpPr>
            <p:spPr>
              <a:xfrm>
                <a:off x="3572081" y="5252217"/>
                <a:ext cx="2277392" cy="6818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e>
                      </m:acc>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𝑑</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den>
                      </m:f>
                    </m:oMath>
                  </m:oMathPara>
                </a14:m>
                <a:endParaRPr lang="en-TW" dirty="0"/>
              </a:p>
            </p:txBody>
          </p:sp>
        </mc:Choice>
        <mc:Fallback xmlns="">
          <p:sp>
            <p:nvSpPr>
              <p:cNvPr id="64" name="TextBox 63">
                <a:extLst>
                  <a:ext uri="{FF2B5EF4-FFF2-40B4-BE49-F238E27FC236}">
                    <a16:creationId xmlns:a16="http://schemas.microsoft.com/office/drawing/2014/main" id="{643E1DA8-C574-A3CC-F275-88D7F0D39A83}"/>
                  </a:ext>
                </a:extLst>
              </p:cNvPr>
              <p:cNvSpPr txBox="1">
                <a:spLocks noRot="1" noChangeAspect="1" noMove="1" noResize="1" noEditPoints="1" noAdjustHandles="1" noChangeArrowheads="1" noChangeShapeType="1" noTextEdit="1"/>
              </p:cNvSpPr>
              <p:nvPr/>
            </p:nvSpPr>
            <p:spPr>
              <a:xfrm>
                <a:off x="3572081" y="5252217"/>
                <a:ext cx="2277392" cy="681853"/>
              </a:xfrm>
              <a:prstGeom prst="rect">
                <a:avLst/>
              </a:prstGeom>
              <a:blipFill>
                <a:blip r:embed="rId4"/>
                <a:stretch>
                  <a:fillRect b="-5455"/>
                </a:stretch>
              </a:blipFill>
            </p:spPr>
            <p:txBody>
              <a:bodyPr/>
              <a:lstStyle/>
              <a:p>
                <a:r>
                  <a:rPr lang="en-TW">
                    <a:noFill/>
                  </a:rPr>
                  <a:t> </a:t>
                </a:r>
              </a:p>
            </p:txBody>
          </p:sp>
        </mc:Fallback>
      </mc:AlternateContent>
      <p:pic>
        <p:nvPicPr>
          <p:cNvPr id="3" name="Picture 2">
            <a:extLst>
              <a:ext uri="{FF2B5EF4-FFF2-40B4-BE49-F238E27FC236}">
                <a16:creationId xmlns:a16="http://schemas.microsoft.com/office/drawing/2014/main" id="{B89505E1-07F7-5A14-84A6-2A0DAE8E0D80}"/>
              </a:ext>
            </a:extLst>
          </p:cNvPr>
          <p:cNvPicPr>
            <a:picLocks noChangeAspect="1"/>
          </p:cNvPicPr>
          <p:nvPr/>
        </p:nvPicPr>
        <p:blipFill>
          <a:blip r:embed="rId5"/>
          <a:stretch>
            <a:fillRect/>
          </a:stretch>
        </p:blipFill>
        <p:spPr>
          <a:xfrm>
            <a:off x="9667006" y="1557703"/>
            <a:ext cx="2340934" cy="2269801"/>
          </a:xfrm>
          <a:prstGeom prst="rect">
            <a:avLst/>
          </a:prstGeom>
        </p:spPr>
      </p:pic>
      <p:pic>
        <p:nvPicPr>
          <p:cNvPr id="5" name="Picture 4">
            <a:extLst>
              <a:ext uri="{FF2B5EF4-FFF2-40B4-BE49-F238E27FC236}">
                <a16:creationId xmlns:a16="http://schemas.microsoft.com/office/drawing/2014/main" id="{EED474CB-834A-2C92-5AA5-AF3F24D556ED}"/>
              </a:ext>
            </a:extLst>
          </p:cNvPr>
          <p:cNvPicPr>
            <a:picLocks noChangeAspect="1"/>
          </p:cNvPicPr>
          <p:nvPr/>
        </p:nvPicPr>
        <p:blipFill rotWithShape="1">
          <a:blip r:embed="rId6"/>
          <a:srcRect r="34967"/>
          <a:stretch/>
        </p:blipFill>
        <p:spPr>
          <a:xfrm>
            <a:off x="8721897" y="4018746"/>
            <a:ext cx="1173395" cy="2345599"/>
          </a:xfrm>
          <a:prstGeom prst="rect">
            <a:avLst/>
          </a:prstGeom>
        </p:spPr>
      </p:pic>
      <p:pic>
        <p:nvPicPr>
          <p:cNvPr id="32" name="Picture 31">
            <a:extLst>
              <a:ext uri="{FF2B5EF4-FFF2-40B4-BE49-F238E27FC236}">
                <a16:creationId xmlns:a16="http://schemas.microsoft.com/office/drawing/2014/main" id="{AFD09C4C-B4BE-2D6C-FDE3-3977BD74C19F}"/>
              </a:ext>
            </a:extLst>
          </p:cNvPr>
          <p:cNvPicPr>
            <a:picLocks noChangeAspect="1"/>
          </p:cNvPicPr>
          <p:nvPr/>
        </p:nvPicPr>
        <p:blipFill>
          <a:blip r:embed="rId7"/>
          <a:stretch>
            <a:fillRect/>
          </a:stretch>
        </p:blipFill>
        <p:spPr>
          <a:xfrm>
            <a:off x="9939176" y="3998665"/>
            <a:ext cx="1717433" cy="2345599"/>
          </a:xfrm>
          <a:prstGeom prst="rect">
            <a:avLst/>
          </a:prstGeom>
        </p:spPr>
      </p:pic>
      <p:graphicFrame>
        <p:nvGraphicFramePr>
          <p:cNvPr id="33" name="Table 33">
            <a:extLst>
              <a:ext uri="{FF2B5EF4-FFF2-40B4-BE49-F238E27FC236}">
                <a16:creationId xmlns:a16="http://schemas.microsoft.com/office/drawing/2014/main" id="{A9FA880B-CA52-55B4-5300-0236A1AF6122}"/>
              </a:ext>
            </a:extLst>
          </p:cNvPr>
          <p:cNvGraphicFramePr>
            <a:graphicFrameLocks noGrp="1"/>
          </p:cNvGraphicFramePr>
          <p:nvPr>
            <p:extLst>
              <p:ext uri="{D42A27DB-BD31-4B8C-83A1-F6EECF244321}">
                <p14:modId xmlns:p14="http://schemas.microsoft.com/office/powerpoint/2010/main" val="1539389392"/>
              </p:ext>
            </p:extLst>
          </p:nvPr>
        </p:nvGraphicFramePr>
        <p:xfrm>
          <a:off x="8023398" y="1969203"/>
          <a:ext cx="1396998" cy="1325562"/>
        </p:xfrm>
        <a:graphic>
          <a:graphicData uri="http://schemas.openxmlformats.org/drawingml/2006/table">
            <a:tbl>
              <a:tblPr firstRow="1" bandRow="1">
                <a:tableStyleId>{2D5ABB26-0587-4C30-8999-92F81FD0307C}</a:tableStyleId>
              </a:tblPr>
              <a:tblGrid>
                <a:gridCol w="232833">
                  <a:extLst>
                    <a:ext uri="{9D8B030D-6E8A-4147-A177-3AD203B41FA5}">
                      <a16:colId xmlns:a16="http://schemas.microsoft.com/office/drawing/2014/main" val="2897779812"/>
                    </a:ext>
                  </a:extLst>
                </a:gridCol>
                <a:gridCol w="232833">
                  <a:extLst>
                    <a:ext uri="{9D8B030D-6E8A-4147-A177-3AD203B41FA5}">
                      <a16:colId xmlns:a16="http://schemas.microsoft.com/office/drawing/2014/main" val="602464628"/>
                    </a:ext>
                  </a:extLst>
                </a:gridCol>
                <a:gridCol w="232833">
                  <a:extLst>
                    <a:ext uri="{9D8B030D-6E8A-4147-A177-3AD203B41FA5}">
                      <a16:colId xmlns:a16="http://schemas.microsoft.com/office/drawing/2014/main" val="3399677952"/>
                    </a:ext>
                  </a:extLst>
                </a:gridCol>
                <a:gridCol w="232833">
                  <a:extLst>
                    <a:ext uri="{9D8B030D-6E8A-4147-A177-3AD203B41FA5}">
                      <a16:colId xmlns:a16="http://schemas.microsoft.com/office/drawing/2014/main" val="576690019"/>
                    </a:ext>
                  </a:extLst>
                </a:gridCol>
                <a:gridCol w="232833">
                  <a:extLst>
                    <a:ext uri="{9D8B030D-6E8A-4147-A177-3AD203B41FA5}">
                      <a16:colId xmlns:a16="http://schemas.microsoft.com/office/drawing/2014/main" val="1109331093"/>
                    </a:ext>
                  </a:extLst>
                </a:gridCol>
                <a:gridCol w="232833">
                  <a:extLst>
                    <a:ext uri="{9D8B030D-6E8A-4147-A177-3AD203B41FA5}">
                      <a16:colId xmlns:a16="http://schemas.microsoft.com/office/drawing/2014/main" val="4068365519"/>
                    </a:ext>
                  </a:extLst>
                </a:gridCol>
              </a:tblGrid>
              <a:tr h="220927">
                <a:tc>
                  <a:txBody>
                    <a:bodyPr/>
                    <a:lstStyle/>
                    <a:p>
                      <a:pPr algn="ctr"/>
                      <a:endParaRPr lang="en-TW" sz="100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TW" sz="1000" dirty="0">
                          <a:solidFill>
                            <a:schemeClr val="bg1"/>
                          </a:solidFill>
                        </a:rPr>
                        <a:t>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TW" sz="1000" dirty="0">
                          <a:solidFill>
                            <a:schemeClr val="bg1"/>
                          </a:solidFill>
                        </a:rPr>
                        <a:t>M</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TW" sz="1000" dirty="0">
                          <a:solidFill>
                            <a:schemeClr val="bg1"/>
                          </a:solidFill>
                        </a:rPr>
                        <a:t>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TW" sz="1000" dirty="0">
                          <a:solidFill>
                            <a:schemeClr val="bg1"/>
                          </a:solidFill>
                        </a:rPr>
                        <a:t>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TW" sz="1000" dirty="0">
                          <a:solidFill>
                            <a:schemeClr val="bg1"/>
                          </a:solidFill>
                        </a:rPr>
                        <a:t>P</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3804259990"/>
                  </a:ext>
                </a:extLst>
              </a:tr>
              <a:tr h="220927">
                <a:tc>
                  <a:txBody>
                    <a:bodyPr/>
                    <a:lstStyle/>
                    <a:p>
                      <a:pPr algn="ctr"/>
                      <a:r>
                        <a:rPr lang="en-TW" sz="1000" dirty="0">
                          <a:solidFill>
                            <a:schemeClr val="bg1"/>
                          </a:solidFill>
                        </a:rPr>
                        <a:t>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endParaRPr lang="en-TW"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r>
                        <a:rPr lang="en-TW" sz="1000" dirty="0"/>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000" dirty="0"/>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000" dirty="0"/>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000" dirty="0"/>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7161544"/>
                  </a:ext>
                </a:extLst>
              </a:tr>
              <a:tr h="220927">
                <a:tc>
                  <a:txBody>
                    <a:bodyPr/>
                    <a:lstStyle/>
                    <a:p>
                      <a:pPr algn="ctr"/>
                      <a:r>
                        <a:rPr lang="en-TW" sz="1000" dirty="0">
                          <a:solidFill>
                            <a:schemeClr val="bg1"/>
                          </a:solidFill>
                        </a:rPr>
                        <a:t>M</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endParaRPr lang="en-TW"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endParaRPr lang="en-TW"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r>
                        <a:rPr lang="en-TW" sz="1000" dirty="0"/>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000" dirty="0"/>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000" dirty="0"/>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3003919"/>
                  </a:ext>
                </a:extLst>
              </a:tr>
              <a:tr h="220927">
                <a:tc>
                  <a:txBody>
                    <a:bodyPr/>
                    <a:lstStyle/>
                    <a:p>
                      <a:pPr algn="ctr"/>
                      <a:r>
                        <a:rPr lang="en-TW" sz="1000" dirty="0">
                          <a:solidFill>
                            <a:schemeClr val="bg1"/>
                          </a:solidFill>
                        </a:rPr>
                        <a:t>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endParaRPr lang="en-TW"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endParaRPr lang="en-TW" sz="10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endParaRPr lang="en-TW"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r>
                        <a:rPr lang="en-TW" sz="1000" dirty="0"/>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000" dirty="0"/>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1845144"/>
                  </a:ext>
                </a:extLst>
              </a:tr>
              <a:tr h="220927">
                <a:tc>
                  <a:txBody>
                    <a:bodyPr/>
                    <a:lstStyle/>
                    <a:p>
                      <a:pPr algn="ctr"/>
                      <a:r>
                        <a:rPr lang="en-TW" sz="1000" dirty="0">
                          <a:solidFill>
                            <a:schemeClr val="bg1"/>
                          </a:solidFill>
                        </a:rPr>
                        <a:t>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endParaRPr lang="en-TW"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endParaRPr lang="en-TW" sz="10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endParaRPr lang="en-TW" sz="10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endParaRPr lang="en-TW"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r>
                        <a:rPr lang="en-TW" sz="1000" dirty="0"/>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0424427"/>
                  </a:ext>
                </a:extLst>
              </a:tr>
              <a:tr h="220927">
                <a:tc>
                  <a:txBody>
                    <a:bodyPr/>
                    <a:lstStyle/>
                    <a:p>
                      <a:pPr algn="ctr"/>
                      <a:r>
                        <a:rPr lang="en-TW" sz="1000" dirty="0">
                          <a:solidFill>
                            <a:schemeClr val="bg1"/>
                          </a:solidFill>
                        </a:rPr>
                        <a:t>P</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endParaRPr lang="en-TW"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endParaRPr lang="en-TW" sz="10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endParaRPr lang="en-TW" sz="10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endParaRPr lang="en-TW" sz="100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endParaRPr lang="en-TW"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807622904"/>
                  </a:ext>
                </a:extLst>
              </a:tr>
            </a:tbl>
          </a:graphicData>
        </a:graphic>
      </p:graphicFrame>
      <p:sp>
        <p:nvSpPr>
          <p:cNvPr id="117" name="Google Shape;179;p23">
            <a:extLst>
              <a:ext uri="{FF2B5EF4-FFF2-40B4-BE49-F238E27FC236}">
                <a16:creationId xmlns:a16="http://schemas.microsoft.com/office/drawing/2014/main" id="{93D370DD-CF0E-4977-19BC-BC1987937615}"/>
              </a:ext>
            </a:extLst>
          </p:cNvPr>
          <p:cNvSpPr/>
          <p:nvPr/>
        </p:nvSpPr>
        <p:spPr>
          <a:xfrm>
            <a:off x="7360453" y="5179467"/>
            <a:ext cx="323016" cy="3100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TextBox 33">
            <a:extLst>
              <a:ext uri="{FF2B5EF4-FFF2-40B4-BE49-F238E27FC236}">
                <a16:creationId xmlns:a16="http://schemas.microsoft.com/office/drawing/2014/main" id="{960F4D81-BD3F-1C6C-1686-81B72D97E5E3}"/>
              </a:ext>
            </a:extLst>
          </p:cNvPr>
          <p:cNvSpPr txBox="1"/>
          <p:nvPr/>
        </p:nvSpPr>
        <p:spPr>
          <a:xfrm>
            <a:off x="8023398" y="1601174"/>
            <a:ext cx="1397000" cy="382590"/>
          </a:xfrm>
          <a:prstGeom prst="rect">
            <a:avLst/>
          </a:prstGeom>
          <a:noFill/>
        </p:spPr>
        <p:txBody>
          <a:bodyPr wrap="square" rtlCol="0">
            <a:spAutoFit/>
          </a:bodyPr>
          <a:lstStyle/>
          <a:p>
            <a:pPr algn="ctr"/>
            <a:r>
              <a:rPr lang="en-TW" dirty="0"/>
              <a:t>Pair States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6" grpId="0" animBg="1"/>
      <p:bldP spid="217" grpId="0" animBg="1"/>
      <p:bldP spid="218" grpId="0" animBg="1"/>
      <p:bldP spid="219" grpId="0" animBg="1"/>
      <p:bldP spid="220" grpId="0" animBg="1"/>
      <p:bldP spid="221" grpId="0" animBg="1"/>
      <p:bldP spid="222" grpId="0" animBg="1"/>
      <p:bldP spid="2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60" name="Google Shape;260;p30"/>
          <p:cNvPicPr preferRelativeResize="0"/>
          <p:nvPr/>
        </p:nvPicPr>
        <p:blipFill>
          <a:blip r:embed="rId3">
            <a:alphaModFix/>
          </a:blip>
          <a:stretch>
            <a:fillRect/>
          </a:stretch>
        </p:blipFill>
        <p:spPr>
          <a:xfrm>
            <a:off x="2718668" y="1126586"/>
            <a:ext cx="6222749" cy="5123660"/>
          </a:xfrm>
          <a:prstGeom prst="rect">
            <a:avLst/>
          </a:prstGeom>
          <a:noFill/>
          <a:ln>
            <a:noFill/>
          </a:ln>
        </p:spPr>
      </p:pic>
      <p:sp>
        <p:nvSpPr>
          <p:cNvPr id="257" name="Google Shape;257;p30"/>
          <p:cNvSpPr txBox="1">
            <a:spLocks noGrp="1"/>
          </p:cNvSpPr>
          <p:nvPr>
            <p:ph type="title"/>
          </p:nvPr>
        </p:nvSpPr>
        <p:spPr>
          <a:xfrm>
            <a:off x="0" y="226166"/>
            <a:ext cx="12192000" cy="1128903"/>
          </a:xfrm>
          <a:prstGeom prst="rect">
            <a:avLst/>
          </a:prstGeom>
        </p:spPr>
        <p:txBody>
          <a:bodyPr spcFirstLastPara="1" vert="horz" wrap="square" lIns="121900" tIns="121900" rIns="121900" bIns="121900" rtlCol="0" anchor="t" anchorCtr="0">
            <a:noAutofit/>
          </a:bodyPr>
          <a:lstStyle/>
          <a:p>
            <a:pPr algn="ctr">
              <a:buSzPts val="990"/>
            </a:pPr>
            <a:r>
              <a:rPr lang="en-US" altLang="zh-TW" sz="3200" b="1" dirty="0">
                <a:solidFill>
                  <a:srgbClr val="000000"/>
                </a:solidFill>
                <a:latin typeface="+mn-lt"/>
                <a:ea typeface="Arial"/>
                <a:cs typeface="Arial"/>
                <a:sym typeface="Arial"/>
              </a:rPr>
              <a:t>Estimating Real Human Social Networks in Role Playing Games</a:t>
            </a:r>
            <a:endParaRPr sz="3200" dirty="0">
              <a:solidFill>
                <a:srgbClr val="000000"/>
              </a:solidFill>
              <a:latin typeface="+mn-lt"/>
              <a:ea typeface="Calibri"/>
              <a:cs typeface="Calibri"/>
              <a:sym typeface="Calibri"/>
            </a:endParaRPr>
          </a:p>
        </p:txBody>
      </p:sp>
      <p:pic>
        <p:nvPicPr>
          <p:cNvPr id="259" name="Google Shape;259;p30"/>
          <p:cNvPicPr preferRelativeResize="0"/>
          <p:nvPr/>
        </p:nvPicPr>
        <p:blipFill>
          <a:blip r:embed="rId4">
            <a:alphaModFix/>
          </a:blip>
          <a:stretch>
            <a:fillRect/>
          </a:stretch>
        </p:blipFill>
        <p:spPr>
          <a:xfrm>
            <a:off x="9943155" y="1806925"/>
            <a:ext cx="1676400" cy="2616200"/>
          </a:xfrm>
          <a:prstGeom prst="rect">
            <a:avLst/>
          </a:prstGeom>
          <a:noFill/>
          <a:ln>
            <a:noFill/>
          </a:ln>
        </p:spPr>
      </p:pic>
      <p:sp>
        <p:nvSpPr>
          <p:cNvPr id="261" name="Google Shape;261;p30"/>
          <p:cNvSpPr txBox="1"/>
          <p:nvPr/>
        </p:nvSpPr>
        <p:spPr>
          <a:xfrm>
            <a:off x="5335569" y="873868"/>
            <a:ext cx="1122400" cy="615513"/>
          </a:xfrm>
          <a:prstGeom prst="rect">
            <a:avLst/>
          </a:prstGeom>
          <a:solidFill>
            <a:srgbClr val="CFE2F3"/>
          </a:solidFill>
          <a:ln>
            <a:noFill/>
          </a:ln>
        </p:spPr>
        <p:txBody>
          <a:bodyPr spcFirstLastPara="1" wrap="square" lIns="121900" tIns="121900" rIns="121900" bIns="121900" anchor="t" anchorCtr="0">
            <a:spAutoFit/>
          </a:bodyPr>
          <a:lstStyle/>
          <a:p>
            <a:pPr algn="ctr"/>
            <a:r>
              <a:rPr lang="en-US" altLang="zh-TW" sz="2400">
                <a:solidFill>
                  <a:srgbClr val="222222"/>
                </a:solidFill>
                <a:latin typeface="Calibri"/>
                <a:ea typeface="Calibri"/>
                <a:cs typeface="Calibri"/>
                <a:sym typeface="Calibri"/>
              </a:rPr>
              <a:t>Merlin</a:t>
            </a:r>
            <a:endParaRPr sz="2400">
              <a:latin typeface="Calibri"/>
              <a:ea typeface="Calibri"/>
              <a:cs typeface="Calibri"/>
              <a:sym typeface="Calibri"/>
            </a:endParaRPr>
          </a:p>
        </p:txBody>
      </p:sp>
      <p:sp>
        <p:nvSpPr>
          <p:cNvPr id="262" name="Google Shape;262;p30"/>
          <p:cNvSpPr txBox="1"/>
          <p:nvPr/>
        </p:nvSpPr>
        <p:spPr>
          <a:xfrm>
            <a:off x="1920867" y="2900324"/>
            <a:ext cx="1494400" cy="615513"/>
          </a:xfrm>
          <a:prstGeom prst="rect">
            <a:avLst/>
          </a:prstGeom>
          <a:solidFill>
            <a:srgbClr val="F4CCCC"/>
          </a:solidFill>
          <a:ln>
            <a:noFill/>
          </a:ln>
        </p:spPr>
        <p:txBody>
          <a:bodyPr spcFirstLastPara="1" wrap="square" lIns="121900" tIns="121900" rIns="121900" bIns="121900" anchor="t" anchorCtr="0">
            <a:spAutoFit/>
          </a:bodyPr>
          <a:lstStyle/>
          <a:p>
            <a:pPr algn="ctr"/>
            <a:r>
              <a:rPr lang="en-US" altLang="zh-TW" sz="2400" dirty="0" err="1">
                <a:solidFill>
                  <a:srgbClr val="222222"/>
                </a:solidFill>
                <a:latin typeface="Calibri"/>
                <a:ea typeface="Calibri"/>
                <a:cs typeface="Calibri"/>
                <a:sym typeface="Calibri"/>
              </a:rPr>
              <a:t>Mortdred</a:t>
            </a:r>
            <a:endParaRPr sz="2400" dirty="0">
              <a:latin typeface="Calibri"/>
              <a:ea typeface="Calibri"/>
              <a:cs typeface="Calibri"/>
              <a:sym typeface="Calibri"/>
            </a:endParaRPr>
          </a:p>
        </p:txBody>
      </p:sp>
      <p:sp>
        <p:nvSpPr>
          <p:cNvPr id="263" name="Google Shape;263;p30"/>
          <p:cNvSpPr txBox="1"/>
          <p:nvPr/>
        </p:nvSpPr>
        <p:spPr>
          <a:xfrm>
            <a:off x="3007808" y="5776765"/>
            <a:ext cx="1494400" cy="615513"/>
          </a:xfrm>
          <a:prstGeom prst="rect">
            <a:avLst/>
          </a:prstGeom>
          <a:solidFill>
            <a:srgbClr val="CFE2F3"/>
          </a:solidFill>
          <a:ln>
            <a:noFill/>
          </a:ln>
        </p:spPr>
        <p:txBody>
          <a:bodyPr spcFirstLastPara="1" wrap="square" lIns="121900" tIns="121900" rIns="121900" bIns="121900" anchor="t" anchorCtr="0">
            <a:spAutoFit/>
          </a:bodyPr>
          <a:lstStyle/>
          <a:p>
            <a:pPr algn="ctr"/>
            <a:r>
              <a:rPr lang="en-US" altLang="zh-TW" sz="2400" dirty="0">
                <a:solidFill>
                  <a:srgbClr val="222222"/>
                </a:solidFill>
                <a:latin typeface="Calibri"/>
                <a:ea typeface="Calibri"/>
                <a:cs typeface="Calibri"/>
                <a:sym typeface="Calibri"/>
              </a:rPr>
              <a:t>Lancelot</a:t>
            </a:r>
            <a:endParaRPr sz="2400" dirty="0">
              <a:latin typeface="Calibri"/>
              <a:ea typeface="Calibri"/>
              <a:cs typeface="Calibri"/>
              <a:sym typeface="Calibri"/>
            </a:endParaRPr>
          </a:p>
        </p:txBody>
      </p:sp>
      <p:sp>
        <p:nvSpPr>
          <p:cNvPr id="264" name="Google Shape;264;p30"/>
          <p:cNvSpPr txBox="1"/>
          <p:nvPr/>
        </p:nvSpPr>
        <p:spPr>
          <a:xfrm>
            <a:off x="7141667" y="5784905"/>
            <a:ext cx="1494400" cy="615513"/>
          </a:xfrm>
          <a:prstGeom prst="rect">
            <a:avLst/>
          </a:prstGeom>
          <a:solidFill>
            <a:srgbClr val="F4CCCC"/>
          </a:solidFill>
          <a:ln>
            <a:noFill/>
          </a:ln>
        </p:spPr>
        <p:txBody>
          <a:bodyPr spcFirstLastPara="1" wrap="square" lIns="121900" tIns="121900" rIns="121900" bIns="121900" anchor="t" anchorCtr="0">
            <a:spAutoFit/>
          </a:bodyPr>
          <a:lstStyle/>
          <a:p>
            <a:pPr algn="ctr"/>
            <a:r>
              <a:rPr lang="en-US" altLang="zh-TW" sz="2400">
                <a:solidFill>
                  <a:srgbClr val="222222"/>
                </a:solidFill>
                <a:latin typeface="Calibri"/>
                <a:ea typeface="Calibri"/>
                <a:cs typeface="Calibri"/>
                <a:sym typeface="Calibri"/>
              </a:rPr>
              <a:t>Morgana</a:t>
            </a:r>
            <a:endParaRPr sz="2400">
              <a:latin typeface="Calibri"/>
              <a:ea typeface="Calibri"/>
              <a:cs typeface="Calibri"/>
              <a:sym typeface="Calibri"/>
            </a:endParaRPr>
          </a:p>
        </p:txBody>
      </p:sp>
      <p:sp>
        <p:nvSpPr>
          <p:cNvPr id="265" name="Google Shape;265;p30"/>
          <p:cNvSpPr txBox="1"/>
          <p:nvPr/>
        </p:nvSpPr>
        <p:spPr>
          <a:xfrm>
            <a:off x="8127495" y="2727888"/>
            <a:ext cx="1296800" cy="615513"/>
          </a:xfrm>
          <a:prstGeom prst="rect">
            <a:avLst/>
          </a:prstGeom>
          <a:solidFill>
            <a:srgbClr val="CFE2F3"/>
          </a:solidFill>
          <a:ln>
            <a:noFill/>
          </a:ln>
        </p:spPr>
        <p:txBody>
          <a:bodyPr spcFirstLastPara="1" wrap="square" lIns="121900" tIns="121900" rIns="121900" bIns="121900" anchor="t" anchorCtr="0">
            <a:spAutoFit/>
          </a:bodyPr>
          <a:lstStyle/>
          <a:p>
            <a:pPr algn="ctr"/>
            <a:r>
              <a:rPr lang="en-US" altLang="zh-TW" sz="2400">
                <a:solidFill>
                  <a:srgbClr val="222222"/>
                </a:solidFill>
                <a:latin typeface="Calibri"/>
                <a:ea typeface="Calibri"/>
                <a:cs typeface="Calibri"/>
                <a:sym typeface="Calibri"/>
              </a:rPr>
              <a:t>Percival</a:t>
            </a:r>
            <a:endParaRPr sz="2400">
              <a:latin typeface="Calibri"/>
              <a:ea typeface="Calibri"/>
              <a:cs typeface="Calibri"/>
              <a:sym typeface="Calibri"/>
            </a:endParaRPr>
          </a:p>
        </p:txBody>
      </p:sp>
      <p:sp>
        <p:nvSpPr>
          <p:cNvPr id="270" name="Google Shape;270;p30"/>
          <p:cNvSpPr txBox="1"/>
          <p:nvPr/>
        </p:nvSpPr>
        <p:spPr>
          <a:xfrm>
            <a:off x="4261333" y="1876223"/>
            <a:ext cx="461600" cy="615513"/>
          </a:xfrm>
          <a:prstGeom prst="rect">
            <a:avLst/>
          </a:prstGeom>
          <a:noFill/>
          <a:ln>
            <a:noFill/>
          </a:ln>
        </p:spPr>
        <p:txBody>
          <a:bodyPr spcFirstLastPara="1" wrap="square" lIns="121900" tIns="121900" rIns="121900" bIns="121900" anchor="t" anchorCtr="0">
            <a:spAutoFit/>
          </a:bodyPr>
          <a:lstStyle/>
          <a:p>
            <a:r>
              <a:rPr lang="en-US" altLang="zh-TW" sz="2400" b="1" dirty="0"/>
              <a:t>?</a:t>
            </a:r>
            <a:endParaRPr sz="2400" b="1" dirty="0"/>
          </a:p>
        </p:txBody>
      </p:sp>
      <p:sp>
        <p:nvSpPr>
          <p:cNvPr id="271" name="Google Shape;271;p30"/>
          <p:cNvSpPr txBox="1"/>
          <p:nvPr/>
        </p:nvSpPr>
        <p:spPr>
          <a:xfrm>
            <a:off x="3621211" y="4052567"/>
            <a:ext cx="461600" cy="615513"/>
          </a:xfrm>
          <a:prstGeom prst="rect">
            <a:avLst/>
          </a:prstGeom>
          <a:noFill/>
          <a:ln>
            <a:noFill/>
          </a:ln>
        </p:spPr>
        <p:txBody>
          <a:bodyPr spcFirstLastPara="1" wrap="square" lIns="121900" tIns="121900" rIns="121900" bIns="121900" anchor="t" anchorCtr="0">
            <a:spAutoFit/>
          </a:bodyPr>
          <a:lstStyle/>
          <a:p>
            <a:r>
              <a:rPr lang="en-US" altLang="zh-TW" sz="2400" b="1" dirty="0"/>
              <a:t>?</a:t>
            </a:r>
            <a:endParaRPr sz="2400" b="1" dirty="0"/>
          </a:p>
        </p:txBody>
      </p:sp>
      <p:sp>
        <p:nvSpPr>
          <p:cNvPr id="272" name="Google Shape;272;p30"/>
          <p:cNvSpPr txBox="1"/>
          <p:nvPr/>
        </p:nvSpPr>
        <p:spPr>
          <a:xfrm>
            <a:off x="5591133" y="5607283"/>
            <a:ext cx="461600" cy="615513"/>
          </a:xfrm>
          <a:prstGeom prst="rect">
            <a:avLst/>
          </a:prstGeom>
          <a:noFill/>
          <a:ln>
            <a:noFill/>
          </a:ln>
        </p:spPr>
        <p:txBody>
          <a:bodyPr spcFirstLastPara="1" wrap="square" lIns="121900" tIns="121900" rIns="121900" bIns="121900" anchor="t" anchorCtr="0">
            <a:spAutoFit/>
          </a:bodyPr>
          <a:lstStyle/>
          <a:p>
            <a:r>
              <a:rPr lang="en-US" altLang="zh-TW" sz="2400" b="1" dirty="0"/>
              <a:t>?</a:t>
            </a:r>
            <a:endParaRPr sz="2400" b="1" dirty="0"/>
          </a:p>
        </p:txBody>
      </p:sp>
      <p:sp>
        <p:nvSpPr>
          <p:cNvPr id="273" name="Google Shape;273;p30"/>
          <p:cNvSpPr txBox="1"/>
          <p:nvPr/>
        </p:nvSpPr>
        <p:spPr>
          <a:xfrm>
            <a:off x="6120714" y="3380617"/>
            <a:ext cx="461600" cy="615513"/>
          </a:xfrm>
          <a:prstGeom prst="rect">
            <a:avLst/>
          </a:prstGeom>
          <a:noFill/>
          <a:ln>
            <a:noFill/>
          </a:ln>
        </p:spPr>
        <p:txBody>
          <a:bodyPr spcFirstLastPara="1" wrap="square" lIns="121900" tIns="121900" rIns="121900" bIns="121900" anchor="t" anchorCtr="0">
            <a:spAutoFit/>
          </a:bodyPr>
          <a:lstStyle/>
          <a:p>
            <a:r>
              <a:rPr lang="en-US" altLang="zh-TW" sz="2400" b="1" dirty="0"/>
              <a:t>?</a:t>
            </a:r>
            <a:endParaRPr sz="2400" b="1" dirty="0"/>
          </a:p>
        </p:txBody>
      </p:sp>
      <p:sp>
        <p:nvSpPr>
          <p:cNvPr id="274" name="Google Shape;274;p30"/>
          <p:cNvSpPr txBox="1"/>
          <p:nvPr/>
        </p:nvSpPr>
        <p:spPr>
          <a:xfrm>
            <a:off x="7561260" y="4154167"/>
            <a:ext cx="461600" cy="615513"/>
          </a:xfrm>
          <a:prstGeom prst="rect">
            <a:avLst/>
          </a:prstGeom>
          <a:noFill/>
          <a:ln>
            <a:noFill/>
          </a:ln>
        </p:spPr>
        <p:txBody>
          <a:bodyPr spcFirstLastPara="1" wrap="square" lIns="121900" tIns="121900" rIns="121900" bIns="121900" anchor="t" anchorCtr="0">
            <a:spAutoFit/>
          </a:bodyPr>
          <a:lstStyle/>
          <a:p>
            <a:r>
              <a:rPr lang="en-US" altLang="zh-TW" sz="2400" b="1" dirty="0"/>
              <a:t>?</a:t>
            </a:r>
            <a:endParaRPr sz="2400" b="1" dirty="0"/>
          </a:p>
        </p:txBody>
      </p:sp>
      <p:sp>
        <p:nvSpPr>
          <p:cNvPr id="275" name="Google Shape;275;p30"/>
          <p:cNvSpPr txBox="1"/>
          <p:nvPr/>
        </p:nvSpPr>
        <p:spPr>
          <a:xfrm>
            <a:off x="6755310" y="1777711"/>
            <a:ext cx="461600" cy="615513"/>
          </a:xfrm>
          <a:prstGeom prst="rect">
            <a:avLst/>
          </a:prstGeom>
          <a:noFill/>
          <a:ln>
            <a:noFill/>
          </a:ln>
        </p:spPr>
        <p:txBody>
          <a:bodyPr spcFirstLastPara="1" wrap="square" lIns="121900" tIns="121900" rIns="121900" bIns="121900" anchor="t" anchorCtr="0">
            <a:spAutoFit/>
          </a:bodyPr>
          <a:lstStyle/>
          <a:p>
            <a:r>
              <a:rPr lang="en-US" altLang="zh-TW" sz="2400" b="1" dirty="0"/>
              <a:t>?</a:t>
            </a:r>
            <a:endParaRPr sz="2400" b="1" dirty="0"/>
          </a:p>
        </p:txBody>
      </p:sp>
      <p:sp>
        <p:nvSpPr>
          <p:cNvPr id="276" name="Google Shape;276;p30"/>
          <p:cNvSpPr txBox="1"/>
          <p:nvPr/>
        </p:nvSpPr>
        <p:spPr>
          <a:xfrm>
            <a:off x="5565298" y="2638062"/>
            <a:ext cx="461600" cy="615513"/>
          </a:xfrm>
          <a:prstGeom prst="rect">
            <a:avLst/>
          </a:prstGeom>
          <a:noFill/>
          <a:ln>
            <a:noFill/>
          </a:ln>
        </p:spPr>
        <p:txBody>
          <a:bodyPr spcFirstLastPara="1" wrap="square" lIns="121900" tIns="121900" rIns="121900" bIns="121900" anchor="t" anchorCtr="0">
            <a:spAutoFit/>
          </a:bodyPr>
          <a:lstStyle/>
          <a:p>
            <a:r>
              <a:rPr lang="en-US" altLang="zh-TW" sz="2400" b="1" dirty="0"/>
              <a:t>?</a:t>
            </a:r>
            <a:endParaRPr sz="2400" b="1" dirty="0"/>
          </a:p>
        </p:txBody>
      </p:sp>
      <p:sp>
        <p:nvSpPr>
          <p:cNvPr id="277" name="Google Shape;277;p30"/>
          <p:cNvSpPr txBox="1"/>
          <p:nvPr/>
        </p:nvSpPr>
        <p:spPr>
          <a:xfrm>
            <a:off x="4730730" y="3201567"/>
            <a:ext cx="461600" cy="615513"/>
          </a:xfrm>
          <a:prstGeom prst="rect">
            <a:avLst/>
          </a:prstGeom>
          <a:noFill/>
          <a:ln>
            <a:noFill/>
          </a:ln>
        </p:spPr>
        <p:txBody>
          <a:bodyPr spcFirstLastPara="1" wrap="square" lIns="121900" tIns="121900" rIns="121900" bIns="121900" anchor="t" anchorCtr="0">
            <a:spAutoFit/>
          </a:bodyPr>
          <a:lstStyle/>
          <a:p>
            <a:r>
              <a:rPr lang="en-US" altLang="zh-TW" sz="2400" b="1" dirty="0"/>
              <a:t>?</a:t>
            </a:r>
            <a:endParaRPr sz="2400" b="1" dirty="0"/>
          </a:p>
        </p:txBody>
      </p:sp>
      <p:sp>
        <p:nvSpPr>
          <p:cNvPr id="278" name="Google Shape;278;p30"/>
          <p:cNvSpPr txBox="1"/>
          <p:nvPr/>
        </p:nvSpPr>
        <p:spPr>
          <a:xfrm>
            <a:off x="6051628" y="4243489"/>
            <a:ext cx="461600" cy="615513"/>
          </a:xfrm>
          <a:prstGeom prst="rect">
            <a:avLst/>
          </a:prstGeom>
          <a:noFill/>
          <a:ln>
            <a:noFill/>
          </a:ln>
        </p:spPr>
        <p:txBody>
          <a:bodyPr spcFirstLastPara="1" wrap="square" lIns="121900" tIns="121900" rIns="121900" bIns="121900" anchor="t" anchorCtr="0">
            <a:spAutoFit/>
          </a:bodyPr>
          <a:lstStyle/>
          <a:p>
            <a:r>
              <a:rPr lang="en-US" altLang="zh-TW" sz="2400" b="1" dirty="0"/>
              <a:t>?</a:t>
            </a:r>
            <a:endParaRPr sz="2400" b="1" dirty="0"/>
          </a:p>
        </p:txBody>
      </p:sp>
      <p:sp>
        <p:nvSpPr>
          <p:cNvPr id="2" name="TextBox 1">
            <a:extLst>
              <a:ext uri="{FF2B5EF4-FFF2-40B4-BE49-F238E27FC236}">
                <a16:creationId xmlns:a16="http://schemas.microsoft.com/office/drawing/2014/main" id="{E43E8F45-1765-9B1D-5A0A-73BA0F782025}"/>
              </a:ext>
            </a:extLst>
          </p:cNvPr>
          <p:cNvSpPr txBox="1"/>
          <p:nvPr/>
        </p:nvSpPr>
        <p:spPr>
          <a:xfrm>
            <a:off x="6513228" y="3253575"/>
            <a:ext cx="455983" cy="584775"/>
          </a:xfrm>
          <a:prstGeom prst="rect">
            <a:avLst/>
          </a:prstGeom>
          <a:noFill/>
        </p:spPr>
        <p:txBody>
          <a:bodyPr wrap="square" rtlCol="0">
            <a:spAutoFit/>
          </a:bodyPr>
          <a:lstStyle/>
          <a:p>
            <a:pPr algn="ctr"/>
            <a:r>
              <a:rPr lang="en-TW" sz="3200" b="1" dirty="0"/>
              <a:t>-</a:t>
            </a:r>
          </a:p>
        </p:txBody>
      </p:sp>
      <p:sp>
        <p:nvSpPr>
          <p:cNvPr id="24" name="TextBox 23">
            <a:extLst>
              <a:ext uri="{FF2B5EF4-FFF2-40B4-BE49-F238E27FC236}">
                <a16:creationId xmlns:a16="http://schemas.microsoft.com/office/drawing/2014/main" id="{97EBDA74-0E72-0999-B035-8C42448C3C4C}"/>
              </a:ext>
            </a:extLst>
          </p:cNvPr>
          <p:cNvSpPr txBox="1"/>
          <p:nvPr/>
        </p:nvSpPr>
        <p:spPr>
          <a:xfrm>
            <a:off x="4502738" y="2206078"/>
            <a:ext cx="455983" cy="584775"/>
          </a:xfrm>
          <a:prstGeom prst="rect">
            <a:avLst/>
          </a:prstGeom>
          <a:noFill/>
        </p:spPr>
        <p:txBody>
          <a:bodyPr wrap="square" rtlCol="0">
            <a:spAutoFit/>
          </a:bodyPr>
          <a:lstStyle/>
          <a:p>
            <a:pPr algn="ctr"/>
            <a:r>
              <a:rPr lang="en-TW" sz="3200" b="1" dirty="0"/>
              <a:t>-</a:t>
            </a:r>
          </a:p>
        </p:txBody>
      </p:sp>
      <p:sp>
        <p:nvSpPr>
          <p:cNvPr id="25" name="TextBox 24">
            <a:extLst>
              <a:ext uri="{FF2B5EF4-FFF2-40B4-BE49-F238E27FC236}">
                <a16:creationId xmlns:a16="http://schemas.microsoft.com/office/drawing/2014/main" id="{E80891FD-40FB-975D-DA30-0F1CDBC6E6D5}"/>
              </a:ext>
            </a:extLst>
          </p:cNvPr>
          <p:cNvSpPr txBox="1"/>
          <p:nvPr/>
        </p:nvSpPr>
        <p:spPr>
          <a:xfrm>
            <a:off x="5023901" y="3343401"/>
            <a:ext cx="455983" cy="584775"/>
          </a:xfrm>
          <a:prstGeom prst="rect">
            <a:avLst/>
          </a:prstGeom>
          <a:noFill/>
        </p:spPr>
        <p:txBody>
          <a:bodyPr wrap="square" rtlCol="0">
            <a:spAutoFit/>
          </a:bodyPr>
          <a:lstStyle/>
          <a:p>
            <a:pPr algn="ctr"/>
            <a:r>
              <a:rPr lang="en-TW" sz="3200" b="1" dirty="0"/>
              <a:t>+</a:t>
            </a:r>
          </a:p>
        </p:txBody>
      </p:sp>
      <p:sp>
        <p:nvSpPr>
          <p:cNvPr id="26" name="TextBox 25">
            <a:extLst>
              <a:ext uri="{FF2B5EF4-FFF2-40B4-BE49-F238E27FC236}">
                <a16:creationId xmlns:a16="http://schemas.microsoft.com/office/drawing/2014/main" id="{60B3C956-8E8E-F253-7C0B-41716F799FBB}"/>
              </a:ext>
            </a:extLst>
          </p:cNvPr>
          <p:cNvSpPr txBox="1"/>
          <p:nvPr/>
        </p:nvSpPr>
        <p:spPr>
          <a:xfrm>
            <a:off x="5265339" y="3838350"/>
            <a:ext cx="455983" cy="584775"/>
          </a:xfrm>
          <a:prstGeom prst="rect">
            <a:avLst/>
          </a:prstGeom>
          <a:noFill/>
        </p:spPr>
        <p:txBody>
          <a:bodyPr wrap="square" rtlCol="0">
            <a:spAutoFit/>
          </a:bodyPr>
          <a:lstStyle/>
          <a:p>
            <a:pPr algn="ctr"/>
            <a:r>
              <a:rPr lang="en-TW" sz="3200" b="1"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1"/>
          <p:cNvSpPr txBox="1">
            <a:spLocks noGrp="1"/>
          </p:cNvSpPr>
          <p:nvPr>
            <p:ph type="title"/>
          </p:nvPr>
        </p:nvSpPr>
        <p:spPr>
          <a:xfrm>
            <a:off x="0" y="192133"/>
            <a:ext cx="12192000" cy="1325563"/>
          </a:xfrm>
          <a:prstGeom prst="rect">
            <a:avLst/>
          </a:prstGeom>
        </p:spPr>
        <p:txBody>
          <a:bodyPr spcFirstLastPara="1" vert="horz" wrap="square" lIns="121900" tIns="121900" rIns="121900" bIns="121900" rtlCol="0" anchor="t" anchorCtr="0">
            <a:noAutofit/>
          </a:bodyPr>
          <a:lstStyle/>
          <a:p>
            <a:pPr algn="ctr">
              <a:buSzPts val="990"/>
            </a:pPr>
            <a:r>
              <a:rPr lang="en-US" altLang="zh-TW" sz="3200" b="1" dirty="0">
                <a:solidFill>
                  <a:srgbClr val="000000"/>
                </a:solidFill>
                <a:latin typeface="+mn-lt"/>
                <a:ea typeface="Calibri"/>
                <a:cs typeface="Calibri"/>
                <a:sym typeface="Calibri"/>
              </a:rPr>
              <a:t>Behavioral Interactions During RPG Afford Social Preferences</a:t>
            </a:r>
            <a:endParaRPr sz="3200" b="1" dirty="0">
              <a:solidFill>
                <a:srgbClr val="000000"/>
              </a:solidFill>
              <a:latin typeface="+mn-lt"/>
              <a:ea typeface="Calibri"/>
              <a:cs typeface="Calibri"/>
              <a:sym typeface="Calibri"/>
            </a:endParaRPr>
          </a:p>
        </p:txBody>
      </p:sp>
      <p:pic>
        <p:nvPicPr>
          <p:cNvPr id="2" name="head yaw demo.mov" descr="head yaw demo.mov">
            <a:hlinkClick r:id="" action="ppaction://media"/>
            <a:extLst>
              <a:ext uri="{FF2B5EF4-FFF2-40B4-BE49-F238E27FC236}">
                <a16:creationId xmlns:a16="http://schemas.microsoft.com/office/drawing/2014/main" id="{29048348-16DF-7449-B78A-0599009AFCF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87365" y="950567"/>
            <a:ext cx="9711559" cy="53780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4" name="Google Shape;97;p15">
            <a:extLst>
              <a:ext uri="{FF2B5EF4-FFF2-40B4-BE49-F238E27FC236}">
                <a16:creationId xmlns:a16="http://schemas.microsoft.com/office/drawing/2014/main" id="{1901E7AB-6A7B-F64C-A7B9-DD0317BFC3A9}"/>
              </a:ext>
            </a:extLst>
          </p:cNvPr>
          <p:cNvPicPr preferRelativeResize="0"/>
          <p:nvPr/>
        </p:nvPicPr>
        <p:blipFill rotWithShape="1">
          <a:blip r:embed="rId3">
            <a:alphaModFix/>
          </a:blip>
          <a:srcRect r="67686"/>
          <a:stretch/>
        </p:blipFill>
        <p:spPr>
          <a:xfrm>
            <a:off x="3442863" y="1916334"/>
            <a:ext cx="2643905" cy="3025332"/>
          </a:xfrm>
          <a:prstGeom prst="rect">
            <a:avLst/>
          </a:prstGeom>
          <a:noFill/>
          <a:ln>
            <a:noFill/>
          </a:ln>
        </p:spPr>
      </p:pic>
      <p:pic>
        <p:nvPicPr>
          <p:cNvPr id="27" name="Google Shape;97;p15">
            <a:extLst>
              <a:ext uri="{FF2B5EF4-FFF2-40B4-BE49-F238E27FC236}">
                <a16:creationId xmlns:a16="http://schemas.microsoft.com/office/drawing/2014/main" id="{847AEAED-BFC8-5D4B-B5C2-0791AE7431EC}"/>
              </a:ext>
            </a:extLst>
          </p:cNvPr>
          <p:cNvPicPr preferRelativeResize="0"/>
          <p:nvPr/>
        </p:nvPicPr>
        <p:blipFill rotWithShape="1">
          <a:blip r:embed="rId3">
            <a:alphaModFix/>
          </a:blip>
          <a:srcRect l="34121" r="34421"/>
          <a:stretch/>
        </p:blipFill>
        <p:spPr>
          <a:xfrm>
            <a:off x="603491" y="2263216"/>
            <a:ext cx="2434372" cy="2655339"/>
          </a:xfrm>
          <a:prstGeom prst="rect">
            <a:avLst/>
          </a:prstGeom>
          <a:noFill/>
          <a:ln>
            <a:noFill/>
          </a:ln>
        </p:spPr>
      </p:pic>
      <p:pic>
        <p:nvPicPr>
          <p:cNvPr id="26" name="Google Shape;101;p15">
            <a:extLst>
              <a:ext uri="{FF2B5EF4-FFF2-40B4-BE49-F238E27FC236}">
                <a16:creationId xmlns:a16="http://schemas.microsoft.com/office/drawing/2014/main" id="{4CFCCAAA-5B03-7F46-B818-9D4AF486CFD0}"/>
              </a:ext>
            </a:extLst>
          </p:cNvPr>
          <p:cNvPicPr preferRelativeResize="0"/>
          <p:nvPr/>
        </p:nvPicPr>
        <p:blipFill rotWithShape="1">
          <a:blip r:embed="rId3">
            <a:alphaModFix/>
          </a:blip>
          <a:srcRect l="67695"/>
          <a:stretch/>
        </p:blipFill>
        <p:spPr>
          <a:xfrm>
            <a:off x="6624218" y="2263216"/>
            <a:ext cx="2218690" cy="2472626"/>
          </a:xfrm>
          <a:prstGeom prst="rect">
            <a:avLst/>
          </a:prstGeom>
          <a:noFill/>
          <a:ln>
            <a:noFill/>
          </a:ln>
        </p:spPr>
      </p:pic>
      <p:pic>
        <p:nvPicPr>
          <p:cNvPr id="25" name="Google Shape;100;p15">
            <a:extLst>
              <a:ext uri="{FF2B5EF4-FFF2-40B4-BE49-F238E27FC236}">
                <a16:creationId xmlns:a16="http://schemas.microsoft.com/office/drawing/2014/main" id="{19E6DF84-F046-C148-B1AB-52D0476B230D}"/>
              </a:ext>
            </a:extLst>
          </p:cNvPr>
          <p:cNvPicPr preferRelativeResize="0"/>
          <p:nvPr/>
        </p:nvPicPr>
        <p:blipFill rotWithShape="1">
          <a:blip r:embed="rId4">
            <a:alphaModFix/>
          </a:blip>
          <a:srcRect b="34848"/>
          <a:stretch/>
        </p:blipFill>
        <p:spPr>
          <a:xfrm>
            <a:off x="8858377" y="2517797"/>
            <a:ext cx="2816628" cy="2062320"/>
          </a:xfrm>
          <a:prstGeom prst="rect">
            <a:avLst/>
          </a:prstGeom>
          <a:noFill/>
          <a:ln>
            <a:noFill/>
          </a:ln>
        </p:spPr>
      </p:pic>
      <p:sp>
        <p:nvSpPr>
          <p:cNvPr id="58" name="Shape 374">
            <a:extLst>
              <a:ext uri="{FF2B5EF4-FFF2-40B4-BE49-F238E27FC236}">
                <a16:creationId xmlns:a16="http://schemas.microsoft.com/office/drawing/2014/main" id="{4103CAA9-5A14-D24E-8DC5-AEEF231B11C1}"/>
              </a:ext>
            </a:extLst>
          </p:cNvPr>
          <p:cNvSpPr/>
          <p:nvPr/>
        </p:nvSpPr>
        <p:spPr>
          <a:xfrm>
            <a:off x="485258" y="5383568"/>
            <a:ext cx="11364872" cy="646331"/>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r">
              <a:spcBef>
                <a:spcPts val="800"/>
              </a:spcBef>
              <a:defRPr sz="1400"/>
            </a:lvl1pPr>
          </a:lstStyle>
          <a:p>
            <a:pPr algn="l"/>
            <a:r>
              <a:rPr lang="en-US" sz="1800" dirty="0">
                <a:latin typeface="Times New Roman" panose="02020603050405020304" pitchFamily="18" charset="0"/>
                <a:cs typeface="Times New Roman" panose="02020603050405020304" pitchFamily="18" charset="0"/>
              </a:rPr>
              <a:t>Goh, Hung, &amp; </a:t>
            </a:r>
            <a:r>
              <a:rPr lang="en-US" sz="1800" dirty="0" err="1">
                <a:latin typeface="Times New Roman" panose="02020603050405020304" pitchFamily="18" charset="0"/>
                <a:cs typeface="Times New Roman" panose="02020603050405020304" pitchFamily="18" charset="0"/>
              </a:rPr>
              <a:t>Su</a:t>
            </a:r>
            <a:r>
              <a:rPr lang="en-US" sz="1800" dirty="0">
                <a:latin typeface="Times New Roman" panose="02020603050405020304" pitchFamily="18" charset="0"/>
                <a:cs typeface="Times New Roman" panose="02020603050405020304" pitchFamily="18" charset="0"/>
              </a:rPr>
              <a:t> (2019). A Conceptual Consideration of the Free Energy Principle in Cognitive Maps: How Cognitive Maps Reduce Surprise, </a:t>
            </a:r>
            <a:r>
              <a:rPr lang="en-US" sz="1800" i="1" dirty="0">
                <a:latin typeface="Times New Roman" panose="02020603050405020304" pitchFamily="18" charset="0"/>
                <a:cs typeface="Times New Roman" panose="02020603050405020304" pitchFamily="18" charset="0"/>
              </a:rPr>
              <a:t>Psych. Learning Motivation, 69</a:t>
            </a:r>
            <a:r>
              <a:rPr lang="en-US" sz="1800" dirty="0">
                <a:latin typeface="Times New Roman" panose="02020603050405020304" pitchFamily="18" charset="0"/>
                <a:cs typeface="Times New Roman" panose="02020603050405020304" pitchFamily="18" charset="0"/>
              </a:rPr>
              <a:t>, 205-240</a:t>
            </a:r>
            <a:r>
              <a:rPr sz="1800" i="1" dirty="0">
                <a:latin typeface="Times New Roman" panose="02020603050405020304" pitchFamily="18" charset="0"/>
                <a:cs typeface="Times New Roman" panose="02020603050405020304" pitchFamily="18" charset="0"/>
              </a:rPr>
              <a:t>.</a:t>
            </a:r>
          </a:p>
        </p:txBody>
      </p:sp>
      <p:sp>
        <p:nvSpPr>
          <p:cNvPr id="2" name="Title 1">
            <a:extLst>
              <a:ext uri="{FF2B5EF4-FFF2-40B4-BE49-F238E27FC236}">
                <a16:creationId xmlns:a16="http://schemas.microsoft.com/office/drawing/2014/main" id="{A6DCECB5-19B4-A3C6-1984-514B78F6C7CE}"/>
              </a:ext>
            </a:extLst>
          </p:cNvPr>
          <p:cNvSpPr>
            <a:spLocks noGrp="1"/>
          </p:cNvSpPr>
          <p:nvPr>
            <p:ph type="title"/>
          </p:nvPr>
        </p:nvSpPr>
        <p:spPr>
          <a:xfrm>
            <a:off x="0" y="365127"/>
            <a:ext cx="12192000" cy="1325563"/>
          </a:xfrm>
        </p:spPr>
        <p:txBody>
          <a:bodyPr>
            <a:normAutofit fontScale="90000"/>
          </a:bodyPr>
          <a:lstStyle/>
          <a:p>
            <a:pPr algn="ctr"/>
            <a:r>
              <a:rPr lang="en-US" b="1" dirty="0">
                <a:latin typeface="+mn-lt"/>
              </a:rPr>
              <a:t>Environmental Associations as Computational Graphs </a:t>
            </a:r>
            <a:br>
              <a:rPr lang="en-US" b="1" dirty="0">
                <a:latin typeface="+mn-lt"/>
              </a:rPr>
            </a:br>
            <a:r>
              <a:rPr lang="en-US" b="1" dirty="0">
                <a:latin typeface="+mn-lt"/>
              </a:rPr>
              <a:t>in the Mind/Brain Neural Network</a:t>
            </a:r>
            <a:br>
              <a:rPr lang="en-US" b="1" dirty="0">
                <a:latin typeface="+mn-lt"/>
              </a:rPr>
            </a:br>
            <a:endParaRPr lang="en-TW" b="1" dirty="0">
              <a:latin typeface="+mn-lt"/>
            </a:endParaRPr>
          </a:p>
        </p:txBody>
      </p:sp>
    </p:spTree>
    <p:extLst>
      <p:ext uri="{BB962C8B-B14F-4D97-AF65-F5344CB8AC3E}">
        <p14:creationId xmlns:p14="http://schemas.microsoft.com/office/powerpoint/2010/main" val="387448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9"/>
          <p:cNvSpPr txBox="1">
            <a:spLocks noGrp="1"/>
          </p:cNvSpPr>
          <p:nvPr>
            <p:ph type="title"/>
          </p:nvPr>
        </p:nvSpPr>
        <p:spPr>
          <a:xfrm>
            <a:off x="2205150" y="371368"/>
            <a:ext cx="5249732" cy="994200"/>
          </a:xfrm>
          <a:prstGeom prst="rect">
            <a:avLst/>
          </a:prstGeom>
        </p:spPr>
        <p:txBody>
          <a:bodyPr spcFirstLastPara="1" vert="horz" wrap="square" lIns="68575" tIns="34275" rIns="68575" bIns="34275" rtlCol="0" anchor="ctr" anchorCtr="0">
            <a:noAutofit/>
          </a:bodyPr>
          <a:lstStyle/>
          <a:p>
            <a:r>
              <a:rPr lang="en" b="1" dirty="0" err="1"/>
              <a:t>我們在招募受試者</a:t>
            </a:r>
            <a:r>
              <a:rPr lang="en" b="1" dirty="0"/>
              <a:t>！</a:t>
            </a:r>
            <a:endParaRPr b="1" dirty="0"/>
          </a:p>
        </p:txBody>
      </p:sp>
      <p:sp>
        <p:nvSpPr>
          <p:cNvPr id="454" name="Google Shape;454;p59"/>
          <p:cNvSpPr txBox="1"/>
          <p:nvPr/>
        </p:nvSpPr>
        <p:spPr>
          <a:xfrm>
            <a:off x="6122098" y="1479325"/>
            <a:ext cx="4036697" cy="935700"/>
          </a:xfrm>
          <a:prstGeom prst="rect">
            <a:avLst/>
          </a:prstGeom>
          <a:noFill/>
          <a:ln>
            <a:noFill/>
          </a:ln>
        </p:spPr>
        <p:txBody>
          <a:bodyPr spcFirstLastPara="1" wrap="square" lIns="91425" tIns="91425" rIns="91425" bIns="91425" anchor="t" anchorCtr="0">
            <a:noAutofit/>
          </a:bodyPr>
          <a:lstStyle/>
          <a:p>
            <a:pPr algn="ctr">
              <a:lnSpc>
                <a:spcPct val="130000"/>
              </a:lnSpc>
              <a:buClr>
                <a:schemeClr val="dk1"/>
              </a:buClr>
              <a:buSzPts val="1100"/>
            </a:pPr>
            <a:r>
              <a:rPr lang="en" sz="2400" dirty="0" err="1">
                <a:solidFill>
                  <a:srgbClr val="333333"/>
                </a:solidFill>
                <a:highlight>
                  <a:srgbClr val="FFFFFF"/>
                </a:highlight>
              </a:rPr>
              <a:t>電信</a:t>
            </a:r>
            <a:r>
              <a:rPr lang="en" sz="2400" dirty="0">
                <a:solidFill>
                  <a:srgbClr val="333333"/>
                </a:solidFill>
                <a:highlight>
                  <a:srgbClr val="FFFFFF"/>
                </a:highlight>
              </a:rPr>
              <a:t>: </a:t>
            </a:r>
            <a:r>
              <a:rPr lang="en" sz="2400" dirty="0" err="1">
                <a:solidFill>
                  <a:srgbClr val="4F7327"/>
                </a:solidFill>
                <a:highlight>
                  <a:srgbClr val="FFFFFF"/>
                </a:highlight>
              </a:rPr>
              <a:t>ntubmlab@gmail.com</a:t>
            </a:r>
            <a:endParaRPr sz="2400" dirty="0">
              <a:solidFill>
                <a:srgbClr val="4F7327"/>
              </a:solidFill>
              <a:highlight>
                <a:srgbClr val="FFFFFF"/>
              </a:highlight>
            </a:endParaRPr>
          </a:p>
          <a:p>
            <a:pPr algn="ctr"/>
            <a:r>
              <a:rPr lang="en" sz="2400" dirty="0" err="1">
                <a:solidFill>
                  <a:srgbClr val="333333"/>
                </a:solidFill>
                <a:highlight>
                  <a:srgbClr val="FFFFFF"/>
                </a:highlight>
              </a:rPr>
              <a:t>電話</a:t>
            </a:r>
            <a:r>
              <a:rPr lang="en" sz="2400" dirty="0">
                <a:solidFill>
                  <a:srgbClr val="333333"/>
                </a:solidFill>
                <a:highlight>
                  <a:srgbClr val="FFFFFF"/>
                </a:highlight>
              </a:rPr>
              <a:t>: +886-2-2321-9581</a:t>
            </a:r>
            <a:endParaRPr sz="2400" dirty="0">
              <a:latin typeface="Calibri"/>
              <a:ea typeface="Calibri"/>
              <a:cs typeface="Calibri"/>
            </a:endParaRPr>
          </a:p>
        </p:txBody>
      </p:sp>
      <p:pic>
        <p:nvPicPr>
          <p:cNvPr id="456" name="Google Shape;456;p59"/>
          <p:cNvPicPr preferRelativeResize="0"/>
          <p:nvPr/>
        </p:nvPicPr>
        <p:blipFill rotWithShape="1">
          <a:blip r:embed="rId3">
            <a:alphaModFix/>
          </a:blip>
          <a:srcRect l="13316" t="11870" r="38558" b="33247"/>
          <a:stretch/>
        </p:blipFill>
        <p:spPr>
          <a:xfrm>
            <a:off x="5113415" y="3298319"/>
            <a:ext cx="2537546" cy="2486775"/>
          </a:xfrm>
          <a:prstGeom prst="rect">
            <a:avLst/>
          </a:prstGeom>
          <a:noFill/>
          <a:ln>
            <a:noFill/>
          </a:ln>
        </p:spPr>
      </p:pic>
      <p:pic>
        <p:nvPicPr>
          <p:cNvPr id="455" name="Google Shape;455;p59"/>
          <p:cNvPicPr preferRelativeResize="0"/>
          <p:nvPr/>
        </p:nvPicPr>
        <p:blipFill>
          <a:blip r:embed="rId4">
            <a:alphaModFix/>
          </a:blip>
          <a:stretch>
            <a:fillRect/>
          </a:stretch>
        </p:blipFill>
        <p:spPr>
          <a:xfrm>
            <a:off x="2036969" y="1544386"/>
            <a:ext cx="4067243" cy="2740022"/>
          </a:xfrm>
          <a:prstGeom prst="rect">
            <a:avLst/>
          </a:prstGeom>
          <a:noFill/>
          <a:ln>
            <a:noFill/>
          </a:ln>
        </p:spPr>
      </p:pic>
      <p:pic>
        <p:nvPicPr>
          <p:cNvPr id="3" name="Picture 2">
            <a:extLst>
              <a:ext uri="{FF2B5EF4-FFF2-40B4-BE49-F238E27FC236}">
                <a16:creationId xmlns:a16="http://schemas.microsoft.com/office/drawing/2014/main" id="{4D537D84-FE94-F840-B12B-191C21C8E854}"/>
              </a:ext>
            </a:extLst>
          </p:cNvPr>
          <p:cNvPicPr>
            <a:picLocks noChangeAspect="1"/>
          </p:cNvPicPr>
          <p:nvPr/>
        </p:nvPicPr>
        <p:blipFill>
          <a:blip r:embed="rId5"/>
          <a:stretch>
            <a:fillRect/>
          </a:stretch>
        </p:blipFill>
        <p:spPr>
          <a:xfrm>
            <a:off x="7958903" y="2549650"/>
            <a:ext cx="1733550" cy="1714500"/>
          </a:xfrm>
          <a:prstGeom prst="rect">
            <a:avLst/>
          </a:prstGeom>
        </p:spPr>
      </p:pic>
      <p:sp>
        <p:nvSpPr>
          <p:cNvPr id="4" name="TextBox 3">
            <a:extLst>
              <a:ext uri="{FF2B5EF4-FFF2-40B4-BE49-F238E27FC236}">
                <a16:creationId xmlns:a16="http://schemas.microsoft.com/office/drawing/2014/main" id="{F29E5EA1-2457-8D48-B9B7-829BCD587226}"/>
              </a:ext>
            </a:extLst>
          </p:cNvPr>
          <p:cNvSpPr txBox="1"/>
          <p:nvPr/>
        </p:nvSpPr>
        <p:spPr>
          <a:xfrm>
            <a:off x="7864017" y="4272034"/>
            <a:ext cx="1923325" cy="646331"/>
          </a:xfrm>
          <a:prstGeom prst="rect">
            <a:avLst/>
          </a:prstGeom>
          <a:noFill/>
        </p:spPr>
        <p:txBody>
          <a:bodyPr wrap="square" rtlCol="0">
            <a:spAutoFit/>
          </a:bodyPr>
          <a:lstStyle/>
          <a:p>
            <a:pPr algn="ctr"/>
            <a:r>
              <a:rPr lang="en-TW" dirty="0"/>
              <a:t>加入腦心實驗室LINE群組</a:t>
            </a:r>
          </a:p>
        </p:txBody>
      </p:sp>
      <p:pic>
        <p:nvPicPr>
          <p:cNvPr id="6" name="Picture 5">
            <a:extLst>
              <a:ext uri="{FF2B5EF4-FFF2-40B4-BE49-F238E27FC236}">
                <a16:creationId xmlns:a16="http://schemas.microsoft.com/office/drawing/2014/main" id="{5CAE3313-BA36-DF4A-917C-E5D56419EDC5}"/>
              </a:ext>
            </a:extLst>
          </p:cNvPr>
          <p:cNvPicPr>
            <a:picLocks noChangeAspect="1"/>
          </p:cNvPicPr>
          <p:nvPr/>
        </p:nvPicPr>
        <p:blipFill>
          <a:blip r:embed="rId6"/>
          <a:stretch>
            <a:fillRect/>
          </a:stretch>
        </p:blipFill>
        <p:spPr>
          <a:xfrm>
            <a:off x="8017384" y="4853640"/>
            <a:ext cx="808294" cy="814760"/>
          </a:xfrm>
          <a:prstGeom prst="rect">
            <a:avLst/>
          </a:prstGeom>
        </p:spPr>
      </p:pic>
      <p:pic>
        <p:nvPicPr>
          <p:cNvPr id="8" name="Picture 7">
            <a:extLst>
              <a:ext uri="{FF2B5EF4-FFF2-40B4-BE49-F238E27FC236}">
                <a16:creationId xmlns:a16="http://schemas.microsoft.com/office/drawing/2014/main" id="{49F44BA0-016D-B946-A903-6DAD68A5723C}"/>
              </a:ext>
            </a:extLst>
          </p:cNvPr>
          <p:cNvPicPr>
            <a:picLocks noChangeAspect="1"/>
          </p:cNvPicPr>
          <p:nvPr/>
        </p:nvPicPr>
        <p:blipFill>
          <a:blip r:embed="rId7"/>
          <a:stretch>
            <a:fillRect/>
          </a:stretch>
        </p:blipFill>
        <p:spPr>
          <a:xfrm>
            <a:off x="8941471" y="4853641"/>
            <a:ext cx="742950" cy="752475"/>
          </a:xfrm>
          <a:prstGeom prst="rect">
            <a:avLst/>
          </a:prstGeom>
        </p:spPr>
      </p:pic>
    </p:spTree>
    <p:extLst>
      <p:ext uri="{BB962C8B-B14F-4D97-AF65-F5344CB8AC3E}">
        <p14:creationId xmlns:p14="http://schemas.microsoft.com/office/powerpoint/2010/main" val="2328160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02" name="Oval 101">
            <a:extLst>
              <a:ext uri="{FF2B5EF4-FFF2-40B4-BE49-F238E27FC236}">
                <a16:creationId xmlns:a16="http://schemas.microsoft.com/office/drawing/2014/main" id="{63FEAED9-EDEE-FF14-7907-3FEAC38DBBA6}"/>
              </a:ext>
            </a:extLst>
          </p:cNvPr>
          <p:cNvSpPr/>
          <p:nvPr/>
        </p:nvSpPr>
        <p:spPr>
          <a:xfrm>
            <a:off x="10085325" y="4812613"/>
            <a:ext cx="684000" cy="684000"/>
          </a:xfrm>
          <a:prstGeom prst="ellipse">
            <a:avLst/>
          </a:prstGeom>
          <a:solidFill>
            <a:srgbClr val="7030A0">
              <a:alpha val="2391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1" name="Oval 100">
            <a:extLst>
              <a:ext uri="{FF2B5EF4-FFF2-40B4-BE49-F238E27FC236}">
                <a16:creationId xmlns:a16="http://schemas.microsoft.com/office/drawing/2014/main" id="{1AB16B12-87BD-2C8B-5239-93D2F110316E}"/>
              </a:ext>
            </a:extLst>
          </p:cNvPr>
          <p:cNvSpPr/>
          <p:nvPr/>
        </p:nvSpPr>
        <p:spPr>
          <a:xfrm>
            <a:off x="10098158" y="3770095"/>
            <a:ext cx="684000" cy="684000"/>
          </a:xfrm>
          <a:prstGeom prst="ellipse">
            <a:avLst/>
          </a:prstGeom>
          <a:solidFill>
            <a:srgbClr val="7030A0">
              <a:alpha val="656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 name="Title 2">
            <a:extLst>
              <a:ext uri="{FF2B5EF4-FFF2-40B4-BE49-F238E27FC236}">
                <a16:creationId xmlns:a16="http://schemas.microsoft.com/office/drawing/2014/main" id="{BCE37003-D58E-ED86-0A00-C88567B709AE}"/>
              </a:ext>
            </a:extLst>
          </p:cNvPr>
          <p:cNvSpPr>
            <a:spLocks noGrp="1"/>
          </p:cNvSpPr>
          <p:nvPr>
            <p:ph type="title"/>
          </p:nvPr>
        </p:nvSpPr>
        <p:spPr>
          <a:xfrm>
            <a:off x="675543" y="365127"/>
            <a:ext cx="10757129" cy="1325563"/>
          </a:xfrm>
        </p:spPr>
        <p:txBody>
          <a:bodyPr>
            <a:normAutofit/>
          </a:bodyPr>
          <a:lstStyle/>
          <a:p>
            <a:pPr algn="ctr"/>
            <a:r>
              <a:rPr lang="en-US" sz="3200" b="1" dirty="0">
                <a:latin typeface="+mn-lt"/>
              </a:rPr>
              <a:t>Smooth Social Behavioral Interactions Involve Theory of Mind</a:t>
            </a:r>
            <a:endParaRPr lang="en-TW" sz="3200" dirty="0">
              <a:latin typeface="+mn-lt"/>
            </a:endParaRPr>
          </a:p>
        </p:txBody>
      </p:sp>
      <p:pic>
        <p:nvPicPr>
          <p:cNvPr id="85" name="Graphic 84" descr="Robot">
            <a:extLst>
              <a:ext uri="{FF2B5EF4-FFF2-40B4-BE49-F238E27FC236}">
                <a16:creationId xmlns:a16="http://schemas.microsoft.com/office/drawing/2014/main" id="{48A97EB2-8947-8098-160F-1DFD785C1C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90935" y="2947490"/>
            <a:ext cx="2484783" cy="2484783"/>
          </a:xfrm>
          <a:prstGeom prst="rect">
            <a:avLst/>
          </a:prstGeom>
        </p:spPr>
      </p:pic>
      <p:sp>
        <p:nvSpPr>
          <p:cNvPr id="87" name="TextBox 86">
            <a:extLst>
              <a:ext uri="{FF2B5EF4-FFF2-40B4-BE49-F238E27FC236}">
                <a16:creationId xmlns:a16="http://schemas.microsoft.com/office/drawing/2014/main" id="{5E0E3E04-F7FC-C821-CAB9-C720F1FB441A}"/>
              </a:ext>
            </a:extLst>
          </p:cNvPr>
          <p:cNvSpPr txBox="1"/>
          <p:nvPr/>
        </p:nvSpPr>
        <p:spPr>
          <a:xfrm>
            <a:off x="6000167" y="2734266"/>
            <a:ext cx="3524189" cy="707886"/>
          </a:xfrm>
          <a:prstGeom prst="rect">
            <a:avLst/>
          </a:prstGeom>
          <a:noFill/>
        </p:spPr>
        <p:txBody>
          <a:bodyPr wrap="square" rtlCol="0">
            <a:spAutoFit/>
          </a:bodyPr>
          <a:lstStyle/>
          <a:p>
            <a:r>
              <a:rPr lang="en-TW" sz="2000" dirty="0"/>
              <a:t>Here are some websites I found about getting fired.</a:t>
            </a:r>
          </a:p>
        </p:txBody>
      </p:sp>
      <p:sp>
        <p:nvSpPr>
          <p:cNvPr id="88" name="TextBox 87">
            <a:extLst>
              <a:ext uri="{FF2B5EF4-FFF2-40B4-BE49-F238E27FC236}">
                <a16:creationId xmlns:a16="http://schemas.microsoft.com/office/drawing/2014/main" id="{1E2A3B98-EDE0-DC32-170A-8AF23B324AB0}"/>
              </a:ext>
            </a:extLst>
          </p:cNvPr>
          <p:cNvSpPr txBox="1"/>
          <p:nvPr/>
        </p:nvSpPr>
        <p:spPr>
          <a:xfrm>
            <a:off x="469439" y="1985553"/>
            <a:ext cx="4500125" cy="461665"/>
          </a:xfrm>
          <a:prstGeom prst="rect">
            <a:avLst/>
          </a:prstGeom>
          <a:noFill/>
        </p:spPr>
        <p:txBody>
          <a:bodyPr wrap="square" rtlCol="0">
            <a:spAutoFit/>
          </a:bodyPr>
          <a:lstStyle/>
          <a:p>
            <a:pPr algn="ctr"/>
            <a:r>
              <a:rPr lang="en-TW" sz="2400" i="1" dirty="0">
                <a:latin typeface="Times New Roman" panose="02020603050405020304" pitchFamily="18" charset="0"/>
                <a:cs typeface="Times New Roman" panose="02020603050405020304" pitchFamily="18" charset="0"/>
              </a:rPr>
              <a:t>Bob: “Hey Siri, I just got fired.”</a:t>
            </a:r>
          </a:p>
        </p:txBody>
      </p:sp>
      <p:sp>
        <p:nvSpPr>
          <p:cNvPr id="89" name="Rounded Rectangular Callout 88">
            <a:extLst>
              <a:ext uri="{FF2B5EF4-FFF2-40B4-BE49-F238E27FC236}">
                <a16:creationId xmlns:a16="http://schemas.microsoft.com/office/drawing/2014/main" id="{8B68D64A-E125-B11B-A323-02A6B88959C8}"/>
              </a:ext>
            </a:extLst>
          </p:cNvPr>
          <p:cNvSpPr/>
          <p:nvPr/>
        </p:nvSpPr>
        <p:spPr>
          <a:xfrm rot="5400000" flipH="1">
            <a:off x="7460703" y="2362570"/>
            <a:ext cx="603120" cy="3524189"/>
          </a:xfrm>
          <a:prstGeom prst="wedgeRoundRectCallout">
            <a:avLst>
              <a:gd name="adj1" fmla="val 4903"/>
              <a:gd name="adj2" fmla="val 59412"/>
              <a:gd name="adj3" fmla="val 1666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0" name="TextBox 89">
            <a:extLst>
              <a:ext uri="{FF2B5EF4-FFF2-40B4-BE49-F238E27FC236}">
                <a16:creationId xmlns:a16="http://schemas.microsoft.com/office/drawing/2014/main" id="{8BB25B9F-233C-5E6C-8209-751D6DBB93CF}"/>
              </a:ext>
            </a:extLst>
          </p:cNvPr>
          <p:cNvSpPr txBox="1"/>
          <p:nvPr/>
        </p:nvSpPr>
        <p:spPr>
          <a:xfrm>
            <a:off x="6000170" y="3919215"/>
            <a:ext cx="3524188" cy="400110"/>
          </a:xfrm>
          <a:prstGeom prst="rect">
            <a:avLst/>
          </a:prstGeom>
          <a:noFill/>
        </p:spPr>
        <p:txBody>
          <a:bodyPr wrap="square" rtlCol="0">
            <a:spAutoFit/>
          </a:bodyPr>
          <a:lstStyle/>
          <a:p>
            <a:r>
              <a:rPr lang="en-TW" sz="2000" dirty="0"/>
              <a:t>I am sorry to hear that.</a:t>
            </a:r>
          </a:p>
        </p:txBody>
      </p:sp>
      <p:sp>
        <p:nvSpPr>
          <p:cNvPr id="91" name="Rounded Rectangular Callout 90">
            <a:extLst>
              <a:ext uri="{FF2B5EF4-FFF2-40B4-BE49-F238E27FC236}">
                <a16:creationId xmlns:a16="http://schemas.microsoft.com/office/drawing/2014/main" id="{3BA71567-5565-B085-4493-3924F8A45368}"/>
              </a:ext>
            </a:extLst>
          </p:cNvPr>
          <p:cNvSpPr/>
          <p:nvPr/>
        </p:nvSpPr>
        <p:spPr>
          <a:xfrm rot="5400000" flipH="1">
            <a:off x="7281799" y="3364333"/>
            <a:ext cx="960929" cy="3524189"/>
          </a:xfrm>
          <a:prstGeom prst="wedgeRoundRectCallout">
            <a:avLst>
              <a:gd name="adj1" fmla="val 50882"/>
              <a:gd name="adj2" fmla="val 59788"/>
              <a:gd name="adj3" fmla="val 1666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2" name="TextBox 91">
            <a:extLst>
              <a:ext uri="{FF2B5EF4-FFF2-40B4-BE49-F238E27FC236}">
                <a16:creationId xmlns:a16="http://schemas.microsoft.com/office/drawing/2014/main" id="{82D2AFBC-3E76-7FD3-3F3E-47B00BC6F283}"/>
              </a:ext>
            </a:extLst>
          </p:cNvPr>
          <p:cNvSpPr txBox="1"/>
          <p:nvPr/>
        </p:nvSpPr>
        <p:spPr>
          <a:xfrm>
            <a:off x="6000170" y="4742073"/>
            <a:ext cx="3524188" cy="707886"/>
          </a:xfrm>
          <a:prstGeom prst="rect">
            <a:avLst/>
          </a:prstGeom>
          <a:noFill/>
        </p:spPr>
        <p:txBody>
          <a:bodyPr wrap="square" rtlCol="0">
            <a:spAutoFit/>
          </a:bodyPr>
          <a:lstStyle/>
          <a:p>
            <a:r>
              <a:rPr lang="en-TW" sz="2000" dirty="0"/>
              <a:t>Maybe we can talk to someone about it.</a:t>
            </a:r>
          </a:p>
        </p:txBody>
      </p:sp>
      <p:sp>
        <p:nvSpPr>
          <p:cNvPr id="93" name="Rounded Rectangular Callout 92">
            <a:extLst>
              <a:ext uri="{FF2B5EF4-FFF2-40B4-BE49-F238E27FC236}">
                <a16:creationId xmlns:a16="http://schemas.microsoft.com/office/drawing/2014/main" id="{21C719A8-200B-FB4D-9C87-7535CDC2E586}"/>
              </a:ext>
            </a:extLst>
          </p:cNvPr>
          <p:cNvSpPr/>
          <p:nvPr/>
        </p:nvSpPr>
        <p:spPr>
          <a:xfrm rot="16200000" flipH="1" flipV="1">
            <a:off x="7281797" y="1320097"/>
            <a:ext cx="960929" cy="3524189"/>
          </a:xfrm>
          <a:prstGeom prst="wedgeRoundRectCallout">
            <a:avLst>
              <a:gd name="adj1" fmla="val 50882"/>
              <a:gd name="adj2" fmla="val 59788"/>
              <a:gd name="adj3" fmla="val 1666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95" name="Graphic 94" descr="Confused face with no fill">
            <a:extLst>
              <a:ext uri="{FF2B5EF4-FFF2-40B4-BE49-F238E27FC236}">
                <a16:creationId xmlns:a16="http://schemas.microsoft.com/office/drawing/2014/main" id="{8F4C8E0B-E06B-4E98-B302-F3315E0BDA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0125" y="4677084"/>
            <a:ext cx="914400" cy="914400"/>
          </a:xfrm>
          <a:prstGeom prst="rect">
            <a:avLst/>
          </a:prstGeom>
        </p:spPr>
      </p:pic>
      <p:pic>
        <p:nvPicPr>
          <p:cNvPr id="99" name="Graphic 98" descr="Worried face with no fill">
            <a:extLst>
              <a:ext uri="{FF2B5EF4-FFF2-40B4-BE49-F238E27FC236}">
                <a16:creationId xmlns:a16="http://schemas.microsoft.com/office/drawing/2014/main" id="{FA16EC22-EE8B-6126-8EAA-892630F747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0125" y="3639405"/>
            <a:ext cx="914400" cy="914400"/>
          </a:xfrm>
          <a:prstGeom prst="rect">
            <a:avLst/>
          </a:prstGeom>
        </p:spPr>
      </p:pic>
      <p:sp>
        <p:nvSpPr>
          <p:cNvPr id="100" name="TextBox 99">
            <a:extLst>
              <a:ext uri="{FF2B5EF4-FFF2-40B4-BE49-F238E27FC236}">
                <a16:creationId xmlns:a16="http://schemas.microsoft.com/office/drawing/2014/main" id="{4D834826-81D6-B928-2F0B-FF51E02C644F}"/>
              </a:ext>
            </a:extLst>
          </p:cNvPr>
          <p:cNvSpPr txBox="1"/>
          <p:nvPr/>
        </p:nvSpPr>
        <p:spPr>
          <a:xfrm>
            <a:off x="9713843" y="2734266"/>
            <a:ext cx="1563757" cy="646331"/>
          </a:xfrm>
          <a:prstGeom prst="rect">
            <a:avLst/>
          </a:prstGeom>
          <a:noFill/>
        </p:spPr>
        <p:txBody>
          <a:bodyPr wrap="square" rtlCol="0">
            <a:spAutoFit/>
          </a:bodyPr>
          <a:lstStyle/>
          <a:p>
            <a:pPr algn="ctr"/>
            <a:r>
              <a:rPr lang="en-TW" sz="3600" dirty="0"/>
              <a:t>!?</a:t>
            </a:r>
          </a:p>
        </p:txBody>
      </p:sp>
    </p:spTree>
    <p:extLst>
      <p:ext uri="{BB962C8B-B14F-4D97-AF65-F5344CB8AC3E}">
        <p14:creationId xmlns:p14="http://schemas.microsoft.com/office/powerpoint/2010/main" val="3162425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3" name="Title 2">
            <a:extLst>
              <a:ext uri="{FF2B5EF4-FFF2-40B4-BE49-F238E27FC236}">
                <a16:creationId xmlns:a16="http://schemas.microsoft.com/office/drawing/2014/main" id="{BCE37003-D58E-ED86-0A00-C88567B709AE}"/>
              </a:ext>
            </a:extLst>
          </p:cNvPr>
          <p:cNvSpPr>
            <a:spLocks noGrp="1"/>
          </p:cNvSpPr>
          <p:nvPr>
            <p:ph type="title"/>
          </p:nvPr>
        </p:nvSpPr>
        <p:spPr>
          <a:xfrm>
            <a:off x="0" y="365127"/>
            <a:ext cx="12192000" cy="1325563"/>
          </a:xfrm>
        </p:spPr>
        <p:txBody>
          <a:bodyPr>
            <a:normAutofit/>
          </a:bodyPr>
          <a:lstStyle/>
          <a:p>
            <a:pPr algn="ctr"/>
            <a:r>
              <a:rPr lang="en-US" sz="3200" b="1" dirty="0">
                <a:latin typeface="+mn-lt"/>
              </a:rPr>
              <a:t>Social Behavior Interactions Depend on Social Network Structure</a:t>
            </a:r>
            <a:endParaRPr lang="en-TW" sz="3200" dirty="0">
              <a:latin typeface="+mn-lt"/>
            </a:endParaRPr>
          </a:p>
        </p:txBody>
      </p:sp>
      <p:grpSp>
        <p:nvGrpSpPr>
          <p:cNvPr id="9" name="Group 8">
            <a:extLst>
              <a:ext uri="{FF2B5EF4-FFF2-40B4-BE49-F238E27FC236}">
                <a16:creationId xmlns:a16="http://schemas.microsoft.com/office/drawing/2014/main" id="{4C55DDFB-D827-E201-197A-185DAD7F9F9F}"/>
              </a:ext>
            </a:extLst>
          </p:cNvPr>
          <p:cNvGrpSpPr/>
          <p:nvPr/>
        </p:nvGrpSpPr>
        <p:grpSpPr>
          <a:xfrm>
            <a:off x="884822" y="1667062"/>
            <a:ext cx="5040879" cy="3872212"/>
            <a:chOff x="6251957" y="1561046"/>
            <a:chExt cx="5040879" cy="3872212"/>
          </a:xfrm>
        </p:grpSpPr>
        <p:grpSp>
          <p:nvGrpSpPr>
            <p:cNvPr id="2" name="Group 1">
              <a:extLst>
                <a:ext uri="{FF2B5EF4-FFF2-40B4-BE49-F238E27FC236}">
                  <a16:creationId xmlns:a16="http://schemas.microsoft.com/office/drawing/2014/main" id="{7A74538D-8C23-98ED-237B-E9EF498D85A5}"/>
                </a:ext>
              </a:extLst>
            </p:cNvPr>
            <p:cNvGrpSpPr/>
            <p:nvPr/>
          </p:nvGrpSpPr>
          <p:grpSpPr>
            <a:xfrm>
              <a:off x="9642079" y="2884015"/>
              <a:ext cx="1545254" cy="1204105"/>
              <a:chOff x="1623384" y="1402465"/>
              <a:chExt cx="1545254" cy="1204105"/>
            </a:xfrm>
          </p:grpSpPr>
          <p:sp>
            <p:nvSpPr>
              <p:cNvPr id="41" name="Rounded Rectangle 40">
                <a:extLst>
                  <a:ext uri="{FF2B5EF4-FFF2-40B4-BE49-F238E27FC236}">
                    <a16:creationId xmlns:a16="http://schemas.microsoft.com/office/drawing/2014/main" id="{48359AF3-42C9-77DB-0F3F-76FC11D63919}"/>
                  </a:ext>
                </a:extLst>
              </p:cNvPr>
              <p:cNvSpPr/>
              <p:nvPr/>
            </p:nvSpPr>
            <p:spPr>
              <a:xfrm>
                <a:off x="1623384" y="1814173"/>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sp>
            <p:nvSpPr>
              <p:cNvPr id="40" name="Oval 39">
                <a:extLst>
                  <a:ext uri="{FF2B5EF4-FFF2-40B4-BE49-F238E27FC236}">
                    <a16:creationId xmlns:a16="http://schemas.microsoft.com/office/drawing/2014/main" id="{BA66532A-4213-762F-92F1-20C6B803BFAA}"/>
                  </a:ext>
                </a:extLst>
              </p:cNvPr>
              <p:cNvSpPr>
                <a:spLocks noChangeAspect="1"/>
              </p:cNvSpPr>
              <p:nvPr/>
            </p:nvSpPr>
            <p:spPr>
              <a:xfrm>
                <a:off x="2484638" y="1402465"/>
                <a:ext cx="684000" cy="684000"/>
              </a:xfrm>
              <a:prstGeom prst="ellipse">
                <a:avLst/>
              </a:prstGeom>
              <a:solidFill>
                <a:srgbClr val="FF7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p>
            </p:txBody>
          </p:sp>
        </p:grpSp>
        <p:pic>
          <p:nvPicPr>
            <p:cNvPr id="10" name="Graphic 9" descr="Robot">
              <a:extLst>
                <a:ext uri="{FF2B5EF4-FFF2-40B4-BE49-F238E27FC236}">
                  <a16:creationId xmlns:a16="http://schemas.microsoft.com/office/drawing/2014/main" id="{57ADF0C1-BC42-9E87-E533-4379FDF47D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5157" y="2948475"/>
              <a:ext cx="2484783" cy="2484783"/>
            </a:xfrm>
            <a:prstGeom prst="rect">
              <a:avLst/>
            </a:prstGeom>
          </p:spPr>
        </p:pic>
        <p:sp>
          <p:nvSpPr>
            <p:cNvPr id="5" name="Rounded Rectangular Callout 4">
              <a:extLst>
                <a:ext uri="{FF2B5EF4-FFF2-40B4-BE49-F238E27FC236}">
                  <a16:creationId xmlns:a16="http://schemas.microsoft.com/office/drawing/2014/main" id="{C7ECBDD4-A5E8-49DE-A63E-7E7620090D9B}"/>
                </a:ext>
              </a:extLst>
            </p:cNvPr>
            <p:cNvSpPr/>
            <p:nvPr/>
          </p:nvSpPr>
          <p:spPr>
            <a:xfrm flipH="1">
              <a:off x="6251957" y="1561046"/>
              <a:ext cx="3524191" cy="1079190"/>
            </a:xfrm>
            <a:prstGeom prst="wedgeRoundRectCallout">
              <a:avLst>
                <a:gd name="adj1" fmla="val 2033"/>
                <a:gd name="adj2" fmla="val 87060"/>
                <a:gd name="adj3" fmla="val 1666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FA1FFB8C-1072-739F-5F7F-7A34558C2BEA}"/>
                </a:ext>
              </a:extLst>
            </p:cNvPr>
            <p:cNvSpPr txBox="1"/>
            <p:nvPr/>
          </p:nvSpPr>
          <p:spPr>
            <a:xfrm>
              <a:off x="6358054" y="1929227"/>
              <a:ext cx="3329284" cy="400110"/>
            </a:xfrm>
            <a:prstGeom prst="rect">
              <a:avLst/>
            </a:prstGeom>
            <a:noFill/>
          </p:spPr>
          <p:txBody>
            <a:bodyPr wrap="square" rtlCol="0">
              <a:spAutoFit/>
            </a:bodyPr>
            <a:lstStyle/>
            <a:p>
              <a:pPr algn="ctr"/>
              <a:r>
                <a:rPr lang="en-TW" sz="2000" dirty="0"/>
                <a:t>We could talk to Alice.</a:t>
              </a:r>
            </a:p>
          </p:txBody>
        </p:sp>
        <p:pic>
          <p:nvPicPr>
            <p:cNvPr id="8" name="Graphic 7" descr="Angry face with no fill">
              <a:extLst>
                <a:ext uri="{FF2B5EF4-FFF2-40B4-BE49-F238E27FC236}">
                  <a16:creationId xmlns:a16="http://schemas.microsoft.com/office/drawing/2014/main" id="{1BB15019-6D09-0C12-FD19-4BEC9EB31C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78436" y="2764409"/>
              <a:ext cx="914400" cy="914400"/>
            </a:xfrm>
            <a:prstGeom prst="rect">
              <a:avLst/>
            </a:prstGeom>
          </p:spPr>
        </p:pic>
      </p:grpSp>
      <p:grpSp>
        <p:nvGrpSpPr>
          <p:cNvPr id="42" name="Group 41">
            <a:extLst>
              <a:ext uri="{FF2B5EF4-FFF2-40B4-BE49-F238E27FC236}">
                <a16:creationId xmlns:a16="http://schemas.microsoft.com/office/drawing/2014/main" id="{A7972CD7-4674-037E-93C7-C7643F231975}"/>
              </a:ext>
            </a:extLst>
          </p:cNvPr>
          <p:cNvGrpSpPr/>
          <p:nvPr/>
        </p:nvGrpSpPr>
        <p:grpSpPr>
          <a:xfrm>
            <a:off x="6757036" y="1595416"/>
            <a:ext cx="5193444" cy="4100426"/>
            <a:chOff x="1038544" y="1521785"/>
            <a:chExt cx="5193444" cy="4100426"/>
          </a:xfrm>
        </p:grpSpPr>
        <p:grpSp>
          <p:nvGrpSpPr>
            <p:cNvPr id="44" name="Group 43">
              <a:extLst>
                <a:ext uri="{FF2B5EF4-FFF2-40B4-BE49-F238E27FC236}">
                  <a16:creationId xmlns:a16="http://schemas.microsoft.com/office/drawing/2014/main" id="{53A7438C-7B89-8F56-BD97-AD97B4AB2843}"/>
                </a:ext>
              </a:extLst>
            </p:cNvPr>
            <p:cNvGrpSpPr/>
            <p:nvPr/>
          </p:nvGrpSpPr>
          <p:grpSpPr>
            <a:xfrm>
              <a:off x="1038544" y="1690690"/>
              <a:ext cx="5193444" cy="3931521"/>
              <a:chOff x="4316316" y="1997611"/>
              <a:chExt cx="5193444" cy="3931521"/>
            </a:xfrm>
          </p:grpSpPr>
          <p:sp>
            <p:nvSpPr>
              <p:cNvPr id="56" name="Rounded Rectangle 55">
                <a:extLst>
                  <a:ext uri="{FF2B5EF4-FFF2-40B4-BE49-F238E27FC236}">
                    <a16:creationId xmlns:a16="http://schemas.microsoft.com/office/drawing/2014/main" id="{99BA2055-712D-1A6A-7206-A65FEBD517A0}"/>
                  </a:ext>
                </a:extLst>
              </p:cNvPr>
              <p:cNvSpPr/>
              <p:nvPr/>
            </p:nvSpPr>
            <p:spPr>
              <a:xfrm>
                <a:off x="4316316" y="1997611"/>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Father</a:t>
                </a:r>
              </a:p>
            </p:txBody>
          </p:sp>
          <p:sp>
            <p:nvSpPr>
              <p:cNvPr id="57" name="Rounded Rectangle 56">
                <a:extLst>
                  <a:ext uri="{FF2B5EF4-FFF2-40B4-BE49-F238E27FC236}">
                    <a16:creationId xmlns:a16="http://schemas.microsoft.com/office/drawing/2014/main" id="{BA761BEB-5F92-8380-E50D-093910C85467}"/>
                  </a:ext>
                </a:extLst>
              </p:cNvPr>
              <p:cNvSpPr/>
              <p:nvPr/>
            </p:nvSpPr>
            <p:spPr>
              <a:xfrm>
                <a:off x="7114109" y="1997611"/>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Mother</a:t>
                </a:r>
              </a:p>
            </p:txBody>
          </p:sp>
          <p:cxnSp>
            <p:nvCxnSpPr>
              <p:cNvPr id="59" name="Straight Connector 58">
                <a:extLst>
                  <a:ext uri="{FF2B5EF4-FFF2-40B4-BE49-F238E27FC236}">
                    <a16:creationId xmlns:a16="http://schemas.microsoft.com/office/drawing/2014/main" id="{403028E1-C1F5-4061-395E-D710B28682A3}"/>
                  </a:ext>
                </a:extLst>
              </p:cNvPr>
              <p:cNvCxnSpPr>
                <a:stCxn id="56" idx="3"/>
                <a:endCxn id="57" idx="1"/>
              </p:cNvCxnSpPr>
              <p:nvPr/>
            </p:nvCxnSpPr>
            <p:spPr>
              <a:xfrm>
                <a:off x="5502691" y="2393810"/>
                <a:ext cx="16114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7BF42BF-9101-4FB7-4083-A5C71F17EDE2}"/>
                  </a:ext>
                </a:extLst>
              </p:cNvPr>
              <p:cNvSpPr/>
              <p:nvPr/>
            </p:nvSpPr>
            <p:spPr>
              <a:xfrm>
                <a:off x="4316316" y="3627877"/>
                <a:ext cx="1186375" cy="792397"/>
              </a:xfrm>
              <a:prstGeom prst="round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sp>
            <p:nvSpPr>
              <p:cNvPr id="61" name="Rounded Rectangle 60">
                <a:extLst>
                  <a:ext uri="{FF2B5EF4-FFF2-40B4-BE49-F238E27FC236}">
                    <a16:creationId xmlns:a16="http://schemas.microsoft.com/office/drawing/2014/main" id="{AC04D9D7-41BA-1A57-4C42-F54134A2EC6E}"/>
                  </a:ext>
                </a:extLst>
              </p:cNvPr>
              <p:cNvSpPr/>
              <p:nvPr/>
            </p:nvSpPr>
            <p:spPr>
              <a:xfrm>
                <a:off x="7114109" y="3627877"/>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Alice</a:t>
                </a:r>
              </a:p>
            </p:txBody>
          </p:sp>
          <p:cxnSp>
            <p:nvCxnSpPr>
              <p:cNvPr id="62" name="Straight Connector 61">
                <a:extLst>
                  <a:ext uri="{FF2B5EF4-FFF2-40B4-BE49-F238E27FC236}">
                    <a16:creationId xmlns:a16="http://schemas.microsoft.com/office/drawing/2014/main" id="{8540204C-FE88-563B-26C5-9238425748A3}"/>
                  </a:ext>
                </a:extLst>
              </p:cNvPr>
              <p:cNvCxnSpPr>
                <a:stCxn id="60" idx="3"/>
                <a:endCxn id="61" idx="1"/>
              </p:cNvCxnSpPr>
              <p:nvPr/>
            </p:nvCxnSpPr>
            <p:spPr>
              <a:xfrm>
                <a:off x="5502691" y="4024076"/>
                <a:ext cx="16114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46DBCD1-197B-3CDB-153F-92EC73944065}"/>
                  </a:ext>
                </a:extLst>
              </p:cNvPr>
              <p:cNvCxnSpPr>
                <a:cxnSpLocks/>
                <a:stCxn id="56" idx="2"/>
                <a:endCxn id="61" idx="0"/>
              </p:cNvCxnSpPr>
              <p:nvPr/>
            </p:nvCxnSpPr>
            <p:spPr>
              <a:xfrm>
                <a:off x="4909504" y="2790008"/>
                <a:ext cx="2895994"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7CF21B7-063C-F50C-B384-0D91D3B13A7E}"/>
                  </a:ext>
                </a:extLst>
              </p:cNvPr>
              <p:cNvCxnSpPr>
                <a:cxnSpLocks/>
                <a:stCxn id="60" idx="0"/>
                <a:endCxn id="57" idx="2"/>
              </p:cNvCxnSpPr>
              <p:nvPr/>
            </p:nvCxnSpPr>
            <p:spPr>
              <a:xfrm flipV="1">
                <a:off x="4909504" y="2790008"/>
                <a:ext cx="2895994"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059A367-56DD-4066-E764-97C3D25CB3C8}"/>
                  </a:ext>
                </a:extLst>
              </p:cNvPr>
              <p:cNvCxnSpPr>
                <a:cxnSpLocks/>
                <a:stCxn id="56" idx="2"/>
                <a:endCxn id="60" idx="0"/>
              </p:cNvCxnSpPr>
              <p:nvPr/>
            </p:nvCxnSpPr>
            <p:spPr>
              <a:xfrm>
                <a:off x="4909504" y="2790008"/>
                <a:ext cx="0"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0E0435C-2115-94FA-A898-7FBEB37B581C}"/>
                  </a:ext>
                </a:extLst>
              </p:cNvPr>
              <p:cNvCxnSpPr>
                <a:cxnSpLocks/>
                <a:stCxn id="57" idx="2"/>
                <a:endCxn id="61" idx="0"/>
              </p:cNvCxnSpPr>
              <p:nvPr/>
            </p:nvCxnSpPr>
            <p:spPr>
              <a:xfrm>
                <a:off x="7805498" y="2790008"/>
                <a:ext cx="0"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40A762D6-EE9D-13E3-8970-3A5DC9BF670B}"/>
                  </a:ext>
                </a:extLst>
              </p:cNvPr>
              <p:cNvSpPr/>
              <p:nvPr/>
            </p:nvSpPr>
            <p:spPr>
              <a:xfrm>
                <a:off x="7969893" y="5136735"/>
                <a:ext cx="153986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Kate</a:t>
                </a:r>
              </a:p>
            </p:txBody>
          </p:sp>
          <p:cxnSp>
            <p:nvCxnSpPr>
              <p:cNvPr id="73" name="Straight Connector 72">
                <a:extLst>
                  <a:ext uri="{FF2B5EF4-FFF2-40B4-BE49-F238E27FC236}">
                    <a16:creationId xmlns:a16="http://schemas.microsoft.com/office/drawing/2014/main" id="{77115C2A-4CD7-9A89-BD34-7C7D0096D251}"/>
                  </a:ext>
                </a:extLst>
              </p:cNvPr>
              <p:cNvCxnSpPr>
                <a:cxnSpLocks/>
                <a:stCxn id="61" idx="2"/>
                <a:endCxn id="72" idx="0"/>
              </p:cNvCxnSpPr>
              <p:nvPr/>
            </p:nvCxnSpPr>
            <p:spPr>
              <a:xfrm>
                <a:off x="7805498" y="4420274"/>
                <a:ext cx="934329" cy="716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B3DC3067-E7E7-2F0A-25FF-FADE604199BE}"/>
                </a:ext>
              </a:extLst>
            </p:cNvPr>
            <p:cNvSpPr txBox="1"/>
            <p:nvPr/>
          </p:nvSpPr>
          <p:spPr>
            <a:xfrm>
              <a:off x="2643766" y="1521785"/>
              <a:ext cx="773723" cy="584775"/>
            </a:xfrm>
            <a:prstGeom prst="rect">
              <a:avLst/>
            </a:prstGeom>
            <a:noFill/>
          </p:spPr>
          <p:txBody>
            <a:bodyPr wrap="square" rtlCol="0">
              <a:spAutoFit/>
            </a:bodyPr>
            <a:lstStyle/>
            <a:p>
              <a:pPr algn="ctr"/>
              <a:r>
                <a:rPr lang="en-TW" sz="3200" b="1" dirty="0"/>
                <a:t>++</a:t>
              </a:r>
            </a:p>
          </p:txBody>
        </p:sp>
        <p:sp>
          <p:nvSpPr>
            <p:cNvPr id="46" name="TextBox 45">
              <a:extLst>
                <a:ext uri="{FF2B5EF4-FFF2-40B4-BE49-F238E27FC236}">
                  <a16:creationId xmlns:a16="http://schemas.microsoft.com/office/drawing/2014/main" id="{7B8F5664-D727-ACC7-B812-F7B1190418AC}"/>
                </a:ext>
              </a:extLst>
            </p:cNvPr>
            <p:cNvSpPr txBox="1"/>
            <p:nvPr/>
          </p:nvSpPr>
          <p:spPr>
            <a:xfrm>
              <a:off x="1052128" y="2586896"/>
              <a:ext cx="773723" cy="584775"/>
            </a:xfrm>
            <a:prstGeom prst="rect">
              <a:avLst/>
            </a:prstGeom>
            <a:noFill/>
          </p:spPr>
          <p:txBody>
            <a:bodyPr wrap="square" rtlCol="0">
              <a:spAutoFit/>
            </a:bodyPr>
            <a:lstStyle/>
            <a:p>
              <a:pPr algn="ctr"/>
              <a:r>
                <a:rPr lang="en-TW" sz="3200" b="1" dirty="0"/>
                <a:t>+</a:t>
              </a:r>
            </a:p>
          </p:txBody>
        </p:sp>
        <p:sp>
          <p:nvSpPr>
            <p:cNvPr id="47" name="TextBox 46">
              <a:extLst>
                <a:ext uri="{FF2B5EF4-FFF2-40B4-BE49-F238E27FC236}">
                  <a16:creationId xmlns:a16="http://schemas.microsoft.com/office/drawing/2014/main" id="{F72DC904-9E90-AE28-D71B-27104AC3C700}"/>
                </a:ext>
              </a:extLst>
            </p:cNvPr>
            <p:cNvSpPr txBox="1"/>
            <p:nvPr/>
          </p:nvSpPr>
          <p:spPr>
            <a:xfrm>
              <a:off x="4427709" y="2596738"/>
              <a:ext cx="773723" cy="584775"/>
            </a:xfrm>
            <a:prstGeom prst="rect">
              <a:avLst/>
            </a:prstGeom>
            <a:noFill/>
          </p:spPr>
          <p:txBody>
            <a:bodyPr wrap="square" rtlCol="0">
              <a:spAutoFit/>
            </a:bodyPr>
            <a:lstStyle/>
            <a:p>
              <a:pPr algn="ctr"/>
              <a:r>
                <a:rPr lang="en-TW" sz="3200" b="1" dirty="0"/>
                <a:t>++</a:t>
              </a:r>
            </a:p>
          </p:txBody>
        </p:sp>
        <p:sp>
          <p:nvSpPr>
            <p:cNvPr id="48" name="TextBox 47">
              <a:extLst>
                <a:ext uri="{FF2B5EF4-FFF2-40B4-BE49-F238E27FC236}">
                  <a16:creationId xmlns:a16="http://schemas.microsoft.com/office/drawing/2014/main" id="{FB2458A8-48B7-0CAE-4D9A-F979FE57DCF4}"/>
                </a:ext>
              </a:extLst>
            </p:cNvPr>
            <p:cNvSpPr txBox="1"/>
            <p:nvPr/>
          </p:nvSpPr>
          <p:spPr>
            <a:xfrm>
              <a:off x="2092047" y="2274839"/>
              <a:ext cx="773723" cy="584775"/>
            </a:xfrm>
            <a:prstGeom prst="rect">
              <a:avLst/>
            </a:prstGeom>
            <a:noFill/>
          </p:spPr>
          <p:txBody>
            <a:bodyPr wrap="square" rtlCol="0">
              <a:spAutoFit/>
            </a:bodyPr>
            <a:lstStyle/>
            <a:p>
              <a:pPr algn="ctr"/>
              <a:r>
                <a:rPr lang="en-TW" sz="3200" b="1" dirty="0"/>
                <a:t>+</a:t>
              </a:r>
            </a:p>
          </p:txBody>
        </p:sp>
        <p:sp>
          <p:nvSpPr>
            <p:cNvPr id="49" name="TextBox 48">
              <a:extLst>
                <a:ext uri="{FF2B5EF4-FFF2-40B4-BE49-F238E27FC236}">
                  <a16:creationId xmlns:a16="http://schemas.microsoft.com/office/drawing/2014/main" id="{C9DF7B56-FACC-5B45-71D2-C335E13334AA}"/>
                </a:ext>
              </a:extLst>
            </p:cNvPr>
            <p:cNvSpPr txBox="1"/>
            <p:nvPr/>
          </p:nvSpPr>
          <p:spPr>
            <a:xfrm>
              <a:off x="3189584" y="2260944"/>
              <a:ext cx="773723" cy="584775"/>
            </a:xfrm>
            <a:prstGeom prst="rect">
              <a:avLst/>
            </a:prstGeom>
            <a:noFill/>
          </p:spPr>
          <p:txBody>
            <a:bodyPr wrap="square" rtlCol="0">
              <a:spAutoFit/>
            </a:bodyPr>
            <a:lstStyle/>
            <a:p>
              <a:pPr algn="ctr"/>
              <a:r>
                <a:rPr lang="en-TW" sz="3200" b="1" dirty="0"/>
                <a:t>++</a:t>
              </a:r>
            </a:p>
          </p:txBody>
        </p:sp>
        <p:sp>
          <p:nvSpPr>
            <p:cNvPr id="50" name="TextBox 49">
              <a:extLst>
                <a:ext uri="{FF2B5EF4-FFF2-40B4-BE49-F238E27FC236}">
                  <a16:creationId xmlns:a16="http://schemas.microsoft.com/office/drawing/2014/main" id="{9F9980FF-F118-7191-73F1-DF9E3C575185}"/>
                </a:ext>
              </a:extLst>
            </p:cNvPr>
            <p:cNvSpPr txBox="1"/>
            <p:nvPr/>
          </p:nvSpPr>
          <p:spPr>
            <a:xfrm>
              <a:off x="2639469" y="3205467"/>
              <a:ext cx="773723" cy="584775"/>
            </a:xfrm>
            <a:prstGeom prst="rect">
              <a:avLst/>
            </a:prstGeom>
            <a:noFill/>
          </p:spPr>
          <p:txBody>
            <a:bodyPr wrap="square" rtlCol="0">
              <a:spAutoFit/>
            </a:bodyPr>
            <a:lstStyle/>
            <a:p>
              <a:pPr algn="ctr"/>
              <a:r>
                <a:rPr lang="en-TW" sz="3200" b="1" dirty="0">
                  <a:solidFill>
                    <a:srgbClr val="FF0000"/>
                  </a:solidFill>
                </a:rPr>
                <a:t>-</a:t>
              </a:r>
            </a:p>
          </p:txBody>
        </p:sp>
        <p:sp>
          <p:nvSpPr>
            <p:cNvPr id="51" name="TextBox 50">
              <a:extLst>
                <a:ext uri="{FF2B5EF4-FFF2-40B4-BE49-F238E27FC236}">
                  <a16:creationId xmlns:a16="http://schemas.microsoft.com/office/drawing/2014/main" id="{DE6F65E4-C7CF-DD15-1720-96495FF03A11}"/>
                </a:ext>
              </a:extLst>
            </p:cNvPr>
            <p:cNvSpPr txBox="1"/>
            <p:nvPr/>
          </p:nvSpPr>
          <p:spPr>
            <a:xfrm>
              <a:off x="4832252" y="4139109"/>
              <a:ext cx="773723" cy="584775"/>
            </a:xfrm>
            <a:prstGeom prst="rect">
              <a:avLst/>
            </a:prstGeom>
            <a:noFill/>
          </p:spPr>
          <p:txBody>
            <a:bodyPr wrap="square" rtlCol="0">
              <a:spAutoFit/>
            </a:bodyPr>
            <a:lstStyle/>
            <a:p>
              <a:pPr algn="ctr"/>
              <a:r>
                <a:rPr lang="en-TW" sz="3200" b="1" dirty="0"/>
                <a:t>+</a:t>
              </a:r>
            </a:p>
          </p:txBody>
        </p:sp>
        <p:cxnSp>
          <p:nvCxnSpPr>
            <p:cNvPr id="52" name="Straight Connector 51">
              <a:extLst>
                <a:ext uri="{FF2B5EF4-FFF2-40B4-BE49-F238E27FC236}">
                  <a16:creationId xmlns:a16="http://schemas.microsoft.com/office/drawing/2014/main" id="{681F283A-1501-12F3-263F-B6646FAD9C13}"/>
                </a:ext>
              </a:extLst>
            </p:cNvPr>
            <p:cNvCxnSpPr>
              <a:cxnSpLocks/>
              <a:stCxn id="60" idx="2"/>
              <a:endCxn id="72" idx="1"/>
            </p:cNvCxnSpPr>
            <p:nvPr/>
          </p:nvCxnSpPr>
          <p:spPr>
            <a:xfrm>
              <a:off x="1631732" y="4113353"/>
              <a:ext cx="3060389" cy="11126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28B9C32-3757-93A8-426D-56BEE2D22DB8}"/>
                </a:ext>
              </a:extLst>
            </p:cNvPr>
            <p:cNvSpPr txBox="1"/>
            <p:nvPr/>
          </p:nvSpPr>
          <p:spPr>
            <a:xfrm>
              <a:off x="2252607" y="4404621"/>
              <a:ext cx="773723" cy="584775"/>
            </a:xfrm>
            <a:prstGeom prst="rect">
              <a:avLst/>
            </a:prstGeom>
            <a:noFill/>
          </p:spPr>
          <p:txBody>
            <a:bodyPr wrap="square" rtlCol="0">
              <a:spAutoFit/>
            </a:bodyPr>
            <a:lstStyle/>
            <a:p>
              <a:pPr algn="ctr"/>
              <a:r>
                <a:rPr lang="en-TW" sz="3200" b="1" dirty="0"/>
                <a:t>~</a:t>
              </a:r>
            </a:p>
          </p:txBody>
        </p:sp>
      </p:grpSp>
    </p:spTree>
    <p:extLst>
      <p:ext uri="{BB962C8B-B14F-4D97-AF65-F5344CB8AC3E}">
        <p14:creationId xmlns:p14="http://schemas.microsoft.com/office/powerpoint/2010/main" val="41696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3" name="Title 2">
            <a:extLst>
              <a:ext uri="{FF2B5EF4-FFF2-40B4-BE49-F238E27FC236}">
                <a16:creationId xmlns:a16="http://schemas.microsoft.com/office/drawing/2014/main" id="{BCE37003-D58E-ED86-0A00-C88567B709AE}"/>
              </a:ext>
            </a:extLst>
          </p:cNvPr>
          <p:cNvSpPr>
            <a:spLocks noGrp="1"/>
          </p:cNvSpPr>
          <p:nvPr>
            <p:ph type="title"/>
          </p:nvPr>
        </p:nvSpPr>
        <p:spPr>
          <a:xfrm>
            <a:off x="636105" y="365127"/>
            <a:ext cx="10986052" cy="1325563"/>
          </a:xfrm>
        </p:spPr>
        <p:txBody>
          <a:bodyPr>
            <a:normAutofit/>
          </a:bodyPr>
          <a:lstStyle/>
          <a:p>
            <a:pPr algn="ctr"/>
            <a:r>
              <a:rPr lang="en-US" sz="3200" b="1" dirty="0">
                <a:latin typeface="+mn-lt"/>
              </a:rPr>
              <a:t>Social Network Structure Drives Social Behavioral Interactions</a:t>
            </a:r>
            <a:endParaRPr lang="en-TW" sz="3200" dirty="0">
              <a:latin typeface="+mn-lt"/>
            </a:endParaRPr>
          </a:p>
        </p:txBody>
      </p:sp>
      <p:sp>
        <p:nvSpPr>
          <p:cNvPr id="2" name="Right Arrow 1">
            <a:extLst>
              <a:ext uri="{FF2B5EF4-FFF2-40B4-BE49-F238E27FC236}">
                <a16:creationId xmlns:a16="http://schemas.microsoft.com/office/drawing/2014/main" id="{3C9912F3-291D-88C1-BA89-C469B4052777}"/>
              </a:ext>
            </a:extLst>
          </p:cNvPr>
          <p:cNvSpPr/>
          <p:nvPr/>
        </p:nvSpPr>
        <p:spPr>
          <a:xfrm>
            <a:off x="6003235" y="3171671"/>
            <a:ext cx="755374" cy="37579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51" name="Group 50">
            <a:extLst>
              <a:ext uri="{FF2B5EF4-FFF2-40B4-BE49-F238E27FC236}">
                <a16:creationId xmlns:a16="http://schemas.microsoft.com/office/drawing/2014/main" id="{A24AA7F1-CC39-DC57-4F6F-BDBFB4722D1B}"/>
              </a:ext>
            </a:extLst>
          </p:cNvPr>
          <p:cNvGrpSpPr/>
          <p:nvPr/>
        </p:nvGrpSpPr>
        <p:grpSpPr>
          <a:xfrm>
            <a:off x="541758" y="1595416"/>
            <a:ext cx="5193444" cy="4100426"/>
            <a:chOff x="1038544" y="1521785"/>
            <a:chExt cx="5193444" cy="4100426"/>
          </a:xfrm>
        </p:grpSpPr>
        <p:grpSp>
          <p:nvGrpSpPr>
            <p:cNvPr id="52" name="Group 51">
              <a:extLst>
                <a:ext uri="{FF2B5EF4-FFF2-40B4-BE49-F238E27FC236}">
                  <a16:creationId xmlns:a16="http://schemas.microsoft.com/office/drawing/2014/main" id="{C8041647-224B-068F-CFCE-BC2FC681C93A}"/>
                </a:ext>
              </a:extLst>
            </p:cNvPr>
            <p:cNvGrpSpPr/>
            <p:nvPr/>
          </p:nvGrpSpPr>
          <p:grpSpPr>
            <a:xfrm>
              <a:off x="1038544" y="1690690"/>
              <a:ext cx="5193444" cy="3931521"/>
              <a:chOff x="4316316" y="1997611"/>
              <a:chExt cx="5193444" cy="3931521"/>
            </a:xfrm>
          </p:grpSpPr>
          <p:sp>
            <p:nvSpPr>
              <p:cNvPr id="81" name="Rounded Rectangle 80">
                <a:extLst>
                  <a:ext uri="{FF2B5EF4-FFF2-40B4-BE49-F238E27FC236}">
                    <a16:creationId xmlns:a16="http://schemas.microsoft.com/office/drawing/2014/main" id="{F0D174D3-2E2B-C9E0-88F1-958C249C6423}"/>
                  </a:ext>
                </a:extLst>
              </p:cNvPr>
              <p:cNvSpPr/>
              <p:nvPr/>
            </p:nvSpPr>
            <p:spPr>
              <a:xfrm>
                <a:off x="4316316" y="1997611"/>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Father</a:t>
                </a:r>
              </a:p>
            </p:txBody>
          </p:sp>
          <p:sp>
            <p:nvSpPr>
              <p:cNvPr id="84" name="Rounded Rectangle 83">
                <a:extLst>
                  <a:ext uri="{FF2B5EF4-FFF2-40B4-BE49-F238E27FC236}">
                    <a16:creationId xmlns:a16="http://schemas.microsoft.com/office/drawing/2014/main" id="{6436598B-E6E6-2675-9B5A-EC7234347DF0}"/>
                  </a:ext>
                </a:extLst>
              </p:cNvPr>
              <p:cNvSpPr/>
              <p:nvPr/>
            </p:nvSpPr>
            <p:spPr>
              <a:xfrm>
                <a:off x="7114109" y="1997611"/>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Mother</a:t>
                </a:r>
              </a:p>
            </p:txBody>
          </p:sp>
          <p:cxnSp>
            <p:nvCxnSpPr>
              <p:cNvPr id="85" name="Straight Connector 84">
                <a:extLst>
                  <a:ext uri="{FF2B5EF4-FFF2-40B4-BE49-F238E27FC236}">
                    <a16:creationId xmlns:a16="http://schemas.microsoft.com/office/drawing/2014/main" id="{D24B05DD-ADCE-97EE-5FF5-A023D1FD8079}"/>
                  </a:ext>
                </a:extLst>
              </p:cNvPr>
              <p:cNvCxnSpPr>
                <a:stCxn id="81" idx="3"/>
                <a:endCxn id="84" idx="1"/>
              </p:cNvCxnSpPr>
              <p:nvPr/>
            </p:nvCxnSpPr>
            <p:spPr>
              <a:xfrm>
                <a:off x="5502691" y="2393810"/>
                <a:ext cx="16114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Rounded Rectangle 85">
                <a:extLst>
                  <a:ext uri="{FF2B5EF4-FFF2-40B4-BE49-F238E27FC236}">
                    <a16:creationId xmlns:a16="http://schemas.microsoft.com/office/drawing/2014/main" id="{F80F8833-8904-8045-31CA-8AC25ED1CD7E}"/>
                  </a:ext>
                </a:extLst>
              </p:cNvPr>
              <p:cNvSpPr/>
              <p:nvPr/>
            </p:nvSpPr>
            <p:spPr>
              <a:xfrm>
                <a:off x="4316316" y="3627877"/>
                <a:ext cx="1186375" cy="792397"/>
              </a:xfrm>
              <a:prstGeom prst="round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sp>
            <p:nvSpPr>
              <p:cNvPr id="87" name="Rounded Rectangle 86">
                <a:extLst>
                  <a:ext uri="{FF2B5EF4-FFF2-40B4-BE49-F238E27FC236}">
                    <a16:creationId xmlns:a16="http://schemas.microsoft.com/office/drawing/2014/main" id="{0993BE45-C474-56E4-B5ED-D3972DA9A95C}"/>
                  </a:ext>
                </a:extLst>
              </p:cNvPr>
              <p:cNvSpPr/>
              <p:nvPr/>
            </p:nvSpPr>
            <p:spPr>
              <a:xfrm>
                <a:off x="7114109" y="3627877"/>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Alice</a:t>
                </a:r>
              </a:p>
            </p:txBody>
          </p:sp>
          <p:cxnSp>
            <p:nvCxnSpPr>
              <p:cNvPr id="88" name="Straight Connector 87">
                <a:extLst>
                  <a:ext uri="{FF2B5EF4-FFF2-40B4-BE49-F238E27FC236}">
                    <a16:creationId xmlns:a16="http://schemas.microsoft.com/office/drawing/2014/main" id="{5E0718A4-6F0D-9E3D-5283-5EA9C1FE284D}"/>
                  </a:ext>
                </a:extLst>
              </p:cNvPr>
              <p:cNvCxnSpPr>
                <a:stCxn id="86" idx="3"/>
                <a:endCxn id="87" idx="1"/>
              </p:cNvCxnSpPr>
              <p:nvPr/>
            </p:nvCxnSpPr>
            <p:spPr>
              <a:xfrm>
                <a:off x="5502691" y="4024076"/>
                <a:ext cx="16114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9BA35FC-BEAF-50FE-D779-29C657E29B2A}"/>
                  </a:ext>
                </a:extLst>
              </p:cNvPr>
              <p:cNvCxnSpPr>
                <a:cxnSpLocks/>
                <a:stCxn id="81" idx="2"/>
                <a:endCxn id="87" idx="0"/>
              </p:cNvCxnSpPr>
              <p:nvPr/>
            </p:nvCxnSpPr>
            <p:spPr>
              <a:xfrm>
                <a:off x="4909504" y="2790008"/>
                <a:ext cx="2895994"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FF794A9-E09F-6365-BA66-FFFE95AAF837}"/>
                  </a:ext>
                </a:extLst>
              </p:cNvPr>
              <p:cNvCxnSpPr>
                <a:cxnSpLocks/>
                <a:stCxn id="86" idx="0"/>
                <a:endCxn id="84" idx="2"/>
              </p:cNvCxnSpPr>
              <p:nvPr/>
            </p:nvCxnSpPr>
            <p:spPr>
              <a:xfrm flipV="1">
                <a:off x="4909504" y="2790008"/>
                <a:ext cx="2895994"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895EAC2-C020-3365-4903-5CD0EFDE9A6B}"/>
                  </a:ext>
                </a:extLst>
              </p:cNvPr>
              <p:cNvCxnSpPr>
                <a:cxnSpLocks/>
                <a:stCxn id="81" idx="2"/>
                <a:endCxn id="86" idx="0"/>
              </p:cNvCxnSpPr>
              <p:nvPr/>
            </p:nvCxnSpPr>
            <p:spPr>
              <a:xfrm>
                <a:off x="4909504" y="2790008"/>
                <a:ext cx="0"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3530DD6-0229-05F5-E36A-B2524414F4B8}"/>
                  </a:ext>
                </a:extLst>
              </p:cNvPr>
              <p:cNvCxnSpPr>
                <a:cxnSpLocks/>
                <a:stCxn id="84" idx="2"/>
                <a:endCxn id="87" idx="0"/>
              </p:cNvCxnSpPr>
              <p:nvPr/>
            </p:nvCxnSpPr>
            <p:spPr>
              <a:xfrm>
                <a:off x="7805498" y="2790008"/>
                <a:ext cx="0"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Rounded Rectangle 92">
                <a:extLst>
                  <a:ext uri="{FF2B5EF4-FFF2-40B4-BE49-F238E27FC236}">
                    <a16:creationId xmlns:a16="http://schemas.microsoft.com/office/drawing/2014/main" id="{EB099ACC-0A5E-5B96-5CF9-0E4F39E33036}"/>
                  </a:ext>
                </a:extLst>
              </p:cNvPr>
              <p:cNvSpPr/>
              <p:nvPr/>
            </p:nvSpPr>
            <p:spPr>
              <a:xfrm>
                <a:off x="7969893" y="5136735"/>
                <a:ext cx="153986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Kate</a:t>
                </a:r>
              </a:p>
            </p:txBody>
          </p:sp>
          <p:cxnSp>
            <p:nvCxnSpPr>
              <p:cNvPr id="94" name="Straight Connector 93">
                <a:extLst>
                  <a:ext uri="{FF2B5EF4-FFF2-40B4-BE49-F238E27FC236}">
                    <a16:creationId xmlns:a16="http://schemas.microsoft.com/office/drawing/2014/main" id="{BAADEDBE-A3F1-7302-A553-CE55715EB5F8}"/>
                  </a:ext>
                </a:extLst>
              </p:cNvPr>
              <p:cNvCxnSpPr>
                <a:cxnSpLocks/>
                <a:stCxn id="87" idx="2"/>
                <a:endCxn id="93" idx="0"/>
              </p:cNvCxnSpPr>
              <p:nvPr/>
            </p:nvCxnSpPr>
            <p:spPr>
              <a:xfrm>
                <a:off x="7805498" y="4420274"/>
                <a:ext cx="934329" cy="716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55ED55B3-282E-D98E-2BE1-06B7CAFB1B75}"/>
                </a:ext>
              </a:extLst>
            </p:cNvPr>
            <p:cNvSpPr txBox="1"/>
            <p:nvPr/>
          </p:nvSpPr>
          <p:spPr>
            <a:xfrm>
              <a:off x="2643766" y="1521785"/>
              <a:ext cx="773723" cy="584775"/>
            </a:xfrm>
            <a:prstGeom prst="rect">
              <a:avLst/>
            </a:prstGeom>
            <a:noFill/>
          </p:spPr>
          <p:txBody>
            <a:bodyPr wrap="square" rtlCol="0">
              <a:spAutoFit/>
            </a:bodyPr>
            <a:lstStyle/>
            <a:p>
              <a:pPr algn="ctr"/>
              <a:r>
                <a:rPr lang="en-TW" sz="3200" b="1" dirty="0"/>
                <a:t>++</a:t>
              </a:r>
            </a:p>
          </p:txBody>
        </p:sp>
        <p:sp>
          <p:nvSpPr>
            <p:cNvPr id="55" name="TextBox 54">
              <a:extLst>
                <a:ext uri="{FF2B5EF4-FFF2-40B4-BE49-F238E27FC236}">
                  <a16:creationId xmlns:a16="http://schemas.microsoft.com/office/drawing/2014/main" id="{0A5A9057-9238-8FED-67BA-4B31357612DB}"/>
                </a:ext>
              </a:extLst>
            </p:cNvPr>
            <p:cNvSpPr txBox="1"/>
            <p:nvPr/>
          </p:nvSpPr>
          <p:spPr>
            <a:xfrm>
              <a:off x="1052128" y="2586896"/>
              <a:ext cx="773723" cy="584775"/>
            </a:xfrm>
            <a:prstGeom prst="rect">
              <a:avLst/>
            </a:prstGeom>
            <a:noFill/>
          </p:spPr>
          <p:txBody>
            <a:bodyPr wrap="square" rtlCol="0">
              <a:spAutoFit/>
            </a:bodyPr>
            <a:lstStyle/>
            <a:p>
              <a:pPr algn="ctr"/>
              <a:r>
                <a:rPr lang="en-TW" sz="3200" b="1" dirty="0"/>
                <a:t>+</a:t>
              </a:r>
            </a:p>
          </p:txBody>
        </p:sp>
        <p:sp>
          <p:nvSpPr>
            <p:cNvPr id="58" name="TextBox 57">
              <a:extLst>
                <a:ext uri="{FF2B5EF4-FFF2-40B4-BE49-F238E27FC236}">
                  <a16:creationId xmlns:a16="http://schemas.microsoft.com/office/drawing/2014/main" id="{0C6D9414-E39D-3738-889F-5A1188A0B80A}"/>
                </a:ext>
              </a:extLst>
            </p:cNvPr>
            <p:cNvSpPr txBox="1"/>
            <p:nvPr/>
          </p:nvSpPr>
          <p:spPr>
            <a:xfrm>
              <a:off x="4427709" y="2596738"/>
              <a:ext cx="773723" cy="584775"/>
            </a:xfrm>
            <a:prstGeom prst="rect">
              <a:avLst/>
            </a:prstGeom>
            <a:noFill/>
          </p:spPr>
          <p:txBody>
            <a:bodyPr wrap="square" rtlCol="0">
              <a:spAutoFit/>
            </a:bodyPr>
            <a:lstStyle/>
            <a:p>
              <a:pPr algn="ctr"/>
              <a:r>
                <a:rPr lang="en-TW" sz="3200" b="1" dirty="0"/>
                <a:t>++</a:t>
              </a:r>
            </a:p>
          </p:txBody>
        </p:sp>
        <p:sp>
          <p:nvSpPr>
            <p:cNvPr id="63" name="TextBox 62">
              <a:extLst>
                <a:ext uri="{FF2B5EF4-FFF2-40B4-BE49-F238E27FC236}">
                  <a16:creationId xmlns:a16="http://schemas.microsoft.com/office/drawing/2014/main" id="{7A604EC1-72B0-3730-D5DD-D2A155097A8B}"/>
                </a:ext>
              </a:extLst>
            </p:cNvPr>
            <p:cNvSpPr txBox="1"/>
            <p:nvPr/>
          </p:nvSpPr>
          <p:spPr>
            <a:xfrm>
              <a:off x="2092047" y="2274839"/>
              <a:ext cx="773723" cy="584775"/>
            </a:xfrm>
            <a:prstGeom prst="rect">
              <a:avLst/>
            </a:prstGeom>
            <a:noFill/>
          </p:spPr>
          <p:txBody>
            <a:bodyPr wrap="square" rtlCol="0">
              <a:spAutoFit/>
            </a:bodyPr>
            <a:lstStyle/>
            <a:p>
              <a:pPr algn="ctr"/>
              <a:r>
                <a:rPr lang="en-TW" sz="3200" b="1" dirty="0"/>
                <a:t>+</a:t>
              </a:r>
            </a:p>
          </p:txBody>
        </p:sp>
        <p:sp>
          <p:nvSpPr>
            <p:cNvPr id="64" name="TextBox 63">
              <a:extLst>
                <a:ext uri="{FF2B5EF4-FFF2-40B4-BE49-F238E27FC236}">
                  <a16:creationId xmlns:a16="http://schemas.microsoft.com/office/drawing/2014/main" id="{B3C4DB1A-CFE1-BDDB-3E9C-7D37F37DEFFB}"/>
                </a:ext>
              </a:extLst>
            </p:cNvPr>
            <p:cNvSpPr txBox="1"/>
            <p:nvPr/>
          </p:nvSpPr>
          <p:spPr>
            <a:xfrm>
              <a:off x="3189584" y="2260944"/>
              <a:ext cx="773723" cy="584775"/>
            </a:xfrm>
            <a:prstGeom prst="rect">
              <a:avLst/>
            </a:prstGeom>
            <a:noFill/>
          </p:spPr>
          <p:txBody>
            <a:bodyPr wrap="square" rtlCol="0">
              <a:spAutoFit/>
            </a:bodyPr>
            <a:lstStyle/>
            <a:p>
              <a:pPr algn="ctr"/>
              <a:r>
                <a:rPr lang="en-TW" sz="3200" b="1" dirty="0"/>
                <a:t>++</a:t>
              </a:r>
            </a:p>
          </p:txBody>
        </p:sp>
        <p:sp>
          <p:nvSpPr>
            <p:cNvPr id="65" name="TextBox 64">
              <a:extLst>
                <a:ext uri="{FF2B5EF4-FFF2-40B4-BE49-F238E27FC236}">
                  <a16:creationId xmlns:a16="http://schemas.microsoft.com/office/drawing/2014/main" id="{1E649E9D-5061-B1C9-AC72-4711496B8DD8}"/>
                </a:ext>
              </a:extLst>
            </p:cNvPr>
            <p:cNvSpPr txBox="1"/>
            <p:nvPr/>
          </p:nvSpPr>
          <p:spPr>
            <a:xfrm>
              <a:off x="2639469" y="3205467"/>
              <a:ext cx="773723" cy="584775"/>
            </a:xfrm>
            <a:prstGeom prst="rect">
              <a:avLst/>
            </a:prstGeom>
            <a:noFill/>
          </p:spPr>
          <p:txBody>
            <a:bodyPr wrap="square" rtlCol="0">
              <a:spAutoFit/>
            </a:bodyPr>
            <a:lstStyle/>
            <a:p>
              <a:pPr algn="ctr"/>
              <a:r>
                <a:rPr lang="en-TW" sz="3200" b="1" dirty="0"/>
                <a:t>-</a:t>
              </a:r>
            </a:p>
          </p:txBody>
        </p:sp>
        <p:sp>
          <p:nvSpPr>
            <p:cNvPr id="66" name="TextBox 65">
              <a:extLst>
                <a:ext uri="{FF2B5EF4-FFF2-40B4-BE49-F238E27FC236}">
                  <a16:creationId xmlns:a16="http://schemas.microsoft.com/office/drawing/2014/main" id="{FC247268-9BBA-53DF-D90A-57AFEC78C220}"/>
                </a:ext>
              </a:extLst>
            </p:cNvPr>
            <p:cNvSpPr txBox="1"/>
            <p:nvPr/>
          </p:nvSpPr>
          <p:spPr>
            <a:xfrm>
              <a:off x="4832252" y="4139109"/>
              <a:ext cx="773723" cy="584775"/>
            </a:xfrm>
            <a:prstGeom prst="rect">
              <a:avLst/>
            </a:prstGeom>
            <a:noFill/>
          </p:spPr>
          <p:txBody>
            <a:bodyPr wrap="square" rtlCol="0">
              <a:spAutoFit/>
            </a:bodyPr>
            <a:lstStyle/>
            <a:p>
              <a:pPr algn="ctr"/>
              <a:r>
                <a:rPr lang="en-TW" sz="3200" b="1" dirty="0"/>
                <a:t>+</a:t>
              </a:r>
            </a:p>
          </p:txBody>
        </p:sp>
        <p:cxnSp>
          <p:nvCxnSpPr>
            <p:cNvPr id="68" name="Straight Connector 67">
              <a:extLst>
                <a:ext uri="{FF2B5EF4-FFF2-40B4-BE49-F238E27FC236}">
                  <a16:creationId xmlns:a16="http://schemas.microsoft.com/office/drawing/2014/main" id="{C2C3D583-10D7-B3CD-7E2E-1162A3F69D09}"/>
                </a:ext>
              </a:extLst>
            </p:cNvPr>
            <p:cNvCxnSpPr>
              <a:cxnSpLocks/>
              <a:stCxn id="86" idx="2"/>
              <a:endCxn id="93" idx="1"/>
            </p:cNvCxnSpPr>
            <p:nvPr/>
          </p:nvCxnSpPr>
          <p:spPr>
            <a:xfrm>
              <a:off x="1631732" y="4113353"/>
              <a:ext cx="3060389" cy="11126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98FFC65-649D-B970-156D-A8CB524A542B}"/>
                </a:ext>
              </a:extLst>
            </p:cNvPr>
            <p:cNvSpPr txBox="1"/>
            <p:nvPr/>
          </p:nvSpPr>
          <p:spPr>
            <a:xfrm>
              <a:off x="2252607" y="4404621"/>
              <a:ext cx="773723" cy="584775"/>
            </a:xfrm>
            <a:prstGeom prst="rect">
              <a:avLst/>
            </a:prstGeom>
            <a:noFill/>
          </p:spPr>
          <p:txBody>
            <a:bodyPr wrap="square" rtlCol="0">
              <a:spAutoFit/>
            </a:bodyPr>
            <a:lstStyle/>
            <a:p>
              <a:pPr algn="ctr"/>
              <a:r>
                <a:rPr lang="en-TW" sz="3200" b="1" dirty="0"/>
                <a:t>~</a:t>
              </a:r>
            </a:p>
          </p:txBody>
        </p:sp>
      </p:grpSp>
      <p:grpSp>
        <p:nvGrpSpPr>
          <p:cNvPr id="6" name="Group 5">
            <a:extLst>
              <a:ext uri="{FF2B5EF4-FFF2-40B4-BE49-F238E27FC236}">
                <a16:creationId xmlns:a16="http://schemas.microsoft.com/office/drawing/2014/main" id="{87565D2A-6017-367C-B330-30AA0B26A090}"/>
              </a:ext>
            </a:extLst>
          </p:cNvPr>
          <p:cNvGrpSpPr/>
          <p:nvPr/>
        </p:nvGrpSpPr>
        <p:grpSpPr>
          <a:xfrm>
            <a:off x="7388088" y="1285877"/>
            <a:ext cx="3593956" cy="4286562"/>
            <a:chOff x="7388088" y="1285877"/>
            <a:chExt cx="3593956" cy="4286562"/>
          </a:xfrm>
        </p:grpSpPr>
        <p:sp>
          <p:nvSpPr>
            <p:cNvPr id="41" name="Rounded Rectangle 40">
              <a:extLst>
                <a:ext uri="{FF2B5EF4-FFF2-40B4-BE49-F238E27FC236}">
                  <a16:creationId xmlns:a16="http://schemas.microsoft.com/office/drawing/2014/main" id="{48359AF3-42C9-77DB-0F3F-76FC11D63919}"/>
                </a:ext>
              </a:extLst>
            </p:cNvPr>
            <p:cNvSpPr/>
            <p:nvPr/>
          </p:nvSpPr>
          <p:spPr>
            <a:xfrm>
              <a:off x="7388088" y="1814173"/>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sp>
          <p:nvSpPr>
            <p:cNvPr id="42" name="Rounded Rectangle 41">
              <a:extLst>
                <a:ext uri="{FF2B5EF4-FFF2-40B4-BE49-F238E27FC236}">
                  <a16:creationId xmlns:a16="http://schemas.microsoft.com/office/drawing/2014/main" id="{CBBFA9B4-BDC0-65E0-1579-F9A050F1E308}"/>
                </a:ext>
              </a:extLst>
            </p:cNvPr>
            <p:cNvSpPr/>
            <p:nvPr/>
          </p:nvSpPr>
          <p:spPr>
            <a:xfrm>
              <a:off x="9177491" y="1830974"/>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Mother</a:t>
              </a:r>
            </a:p>
          </p:txBody>
        </p:sp>
        <p:grpSp>
          <p:nvGrpSpPr>
            <p:cNvPr id="43" name="Group 42">
              <a:extLst>
                <a:ext uri="{FF2B5EF4-FFF2-40B4-BE49-F238E27FC236}">
                  <a16:creationId xmlns:a16="http://schemas.microsoft.com/office/drawing/2014/main" id="{8234A479-B3AF-58AB-678C-CD9D87BAFA07}"/>
                </a:ext>
              </a:extLst>
            </p:cNvPr>
            <p:cNvGrpSpPr/>
            <p:nvPr/>
          </p:nvGrpSpPr>
          <p:grpSpPr>
            <a:xfrm>
              <a:off x="8117263" y="1288330"/>
              <a:ext cx="914400" cy="914400"/>
              <a:chOff x="7824741" y="3241809"/>
              <a:chExt cx="914400" cy="914400"/>
            </a:xfrm>
          </p:grpSpPr>
          <p:sp>
            <p:nvSpPr>
              <p:cNvPr id="40" name="Oval 39">
                <a:extLst>
                  <a:ext uri="{FF2B5EF4-FFF2-40B4-BE49-F238E27FC236}">
                    <a16:creationId xmlns:a16="http://schemas.microsoft.com/office/drawing/2014/main" id="{BA66532A-4213-762F-92F1-20C6B803BFAA}"/>
                  </a:ext>
                </a:extLst>
              </p:cNvPr>
              <p:cNvSpPr>
                <a:spLocks noChangeAspect="1"/>
              </p:cNvSpPr>
              <p:nvPr/>
            </p:nvSpPr>
            <p:spPr>
              <a:xfrm>
                <a:off x="7939070" y="3359874"/>
                <a:ext cx="684000" cy="684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6" name="Graphic 15" descr="Smiling face with no fill">
                <a:extLst>
                  <a:ext uri="{FF2B5EF4-FFF2-40B4-BE49-F238E27FC236}">
                    <a16:creationId xmlns:a16="http://schemas.microsoft.com/office/drawing/2014/main" id="{CB33B3B9-B0D5-A3A8-A3B5-6F556F28F8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4741" y="3241809"/>
                <a:ext cx="914400" cy="914400"/>
              </a:xfrm>
              <a:prstGeom prst="rect">
                <a:avLst/>
              </a:prstGeom>
            </p:spPr>
          </p:pic>
        </p:grpSp>
        <p:grpSp>
          <p:nvGrpSpPr>
            <p:cNvPr id="45" name="Group 44">
              <a:extLst>
                <a:ext uri="{FF2B5EF4-FFF2-40B4-BE49-F238E27FC236}">
                  <a16:creationId xmlns:a16="http://schemas.microsoft.com/office/drawing/2014/main" id="{4191B465-E013-4D42-538F-6EC7B5FA2920}"/>
                </a:ext>
              </a:extLst>
            </p:cNvPr>
            <p:cNvGrpSpPr/>
            <p:nvPr/>
          </p:nvGrpSpPr>
          <p:grpSpPr>
            <a:xfrm>
              <a:off x="10067644" y="1285877"/>
              <a:ext cx="914400" cy="914400"/>
              <a:chOff x="7824741" y="3241809"/>
              <a:chExt cx="914400" cy="914400"/>
            </a:xfrm>
          </p:grpSpPr>
          <p:sp>
            <p:nvSpPr>
              <p:cNvPr id="46" name="Oval 45">
                <a:extLst>
                  <a:ext uri="{FF2B5EF4-FFF2-40B4-BE49-F238E27FC236}">
                    <a16:creationId xmlns:a16="http://schemas.microsoft.com/office/drawing/2014/main" id="{492ED635-075F-589C-9D25-FF68A93DD2FC}"/>
                  </a:ext>
                </a:extLst>
              </p:cNvPr>
              <p:cNvSpPr>
                <a:spLocks noChangeAspect="1"/>
              </p:cNvSpPr>
              <p:nvPr/>
            </p:nvSpPr>
            <p:spPr>
              <a:xfrm>
                <a:off x="7939070" y="3359874"/>
                <a:ext cx="684000" cy="684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47" name="Graphic 46" descr="Smiling face with no fill">
                <a:extLst>
                  <a:ext uri="{FF2B5EF4-FFF2-40B4-BE49-F238E27FC236}">
                    <a16:creationId xmlns:a16="http://schemas.microsoft.com/office/drawing/2014/main" id="{084210E8-A0B4-254B-6C7F-64A040247E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4741" y="3241809"/>
                <a:ext cx="914400" cy="914400"/>
              </a:xfrm>
              <a:prstGeom prst="rect">
                <a:avLst/>
              </a:prstGeom>
            </p:spPr>
          </p:pic>
        </p:grpSp>
        <p:sp>
          <p:nvSpPr>
            <p:cNvPr id="48" name="Rounded Rectangle 47">
              <a:extLst>
                <a:ext uri="{FF2B5EF4-FFF2-40B4-BE49-F238E27FC236}">
                  <a16:creationId xmlns:a16="http://schemas.microsoft.com/office/drawing/2014/main" id="{83AC2F4B-1B2C-9073-888C-B37C26A637FC}"/>
                </a:ext>
              </a:extLst>
            </p:cNvPr>
            <p:cNvSpPr/>
            <p:nvPr/>
          </p:nvSpPr>
          <p:spPr>
            <a:xfrm>
              <a:off x="7388088" y="3273698"/>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sp>
          <p:nvSpPr>
            <p:cNvPr id="4" name="Oval 3">
              <a:extLst>
                <a:ext uri="{FF2B5EF4-FFF2-40B4-BE49-F238E27FC236}">
                  <a16:creationId xmlns:a16="http://schemas.microsoft.com/office/drawing/2014/main" id="{A13DF073-F4E1-4D0F-88AF-4425869AF116}"/>
                </a:ext>
              </a:extLst>
            </p:cNvPr>
            <p:cNvSpPr/>
            <p:nvPr/>
          </p:nvSpPr>
          <p:spPr>
            <a:xfrm>
              <a:off x="8219341" y="2879593"/>
              <a:ext cx="684000" cy="684000"/>
            </a:xfrm>
            <a:prstGeom prst="ellipse">
              <a:avLst/>
            </a:prstGeom>
            <a:solidFill>
              <a:srgbClr val="FF7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9" name="Rounded Rectangle 48">
              <a:extLst>
                <a:ext uri="{FF2B5EF4-FFF2-40B4-BE49-F238E27FC236}">
                  <a16:creationId xmlns:a16="http://schemas.microsoft.com/office/drawing/2014/main" id="{FD17CC6A-EF6A-F271-FB54-41D57B6EF469}"/>
                </a:ext>
              </a:extLst>
            </p:cNvPr>
            <p:cNvSpPr/>
            <p:nvPr/>
          </p:nvSpPr>
          <p:spPr>
            <a:xfrm>
              <a:off x="9177491" y="3290499"/>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Alice</a:t>
              </a:r>
            </a:p>
          </p:txBody>
        </p:sp>
        <p:sp>
          <p:nvSpPr>
            <p:cNvPr id="61" name="Rounded Rectangle 60">
              <a:extLst>
                <a:ext uri="{FF2B5EF4-FFF2-40B4-BE49-F238E27FC236}">
                  <a16:creationId xmlns:a16="http://schemas.microsoft.com/office/drawing/2014/main" id="{EA454790-D9E7-7D04-0998-00351BF20322}"/>
                </a:ext>
              </a:extLst>
            </p:cNvPr>
            <p:cNvSpPr/>
            <p:nvPr/>
          </p:nvSpPr>
          <p:spPr>
            <a:xfrm>
              <a:off x="7388088" y="4763241"/>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sp>
          <p:nvSpPr>
            <p:cNvPr id="62" name="Rounded Rectangle 61">
              <a:extLst>
                <a:ext uri="{FF2B5EF4-FFF2-40B4-BE49-F238E27FC236}">
                  <a16:creationId xmlns:a16="http://schemas.microsoft.com/office/drawing/2014/main" id="{9658E043-0C28-28FE-A792-BE14481185F2}"/>
                </a:ext>
              </a:extLst>
            </p:cNvPr>
            <p:cNvSpPr/>
            <p:nvPr/>
          </p:nvSpPr>
          <p:spPr>
            <a:xfrm>
              <a:off x="9177491" y="4780042"/>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Kate</a:t>
              </a:r>
            </a:p>
          </p:txBody>
        </p:sp>
        <p:grpSp>
          <p:nvGrpSpPr>
            <p:cNvPr id="56" name="Group 55">
              <a:extLst>
                <a:ext uri="{FF2B5EF4-FFF2-40B4-BE49-F238E27FC236}">
                  <a16:creationId xmlns:a16="http://schemas.microsoft.com/office/drawing/2014/main" id="{346698CB-16AD-5BCC-7BAB-BE852B72664D}"/>
                </a:ext>
              </a:extLst>
            </p:cNvPr>
            <p:cNvGrpSpPr/>
            <p:nvPr/>
          </p:nvGrpSpPr>
          <p:grpSpPr>
            <a:xfrm>
              <a:off x="8113325" y="4231127"/>
              <a:ext cx="914400" cy="914400"/>
              <a:chOff x="8113325" y="4231127"/>
              <a:chExt cx="914400" cy="914400"/>
            </a:xfrm>
          </p:grpSpPr>
          <p:sp>
            <p:nvSpPr>
              <p:cNvPr id="67" name="Oval 66">
                <a:extLst>
                  <a:ext uri="{FF2B5EF4-FFF2-40B4-BE49-F238E27FC236}">
                    <a16:creationId xmlns:a16="http://schemas.microsoft.com/office/drawing/2014/main" id="{9C8B5590-28E9-BDAF-1A06-942D946F6808}"/>
                  </a:ext>
                </a:extLst>
              </p:cNvPr>
              <p:cNvSpPr>
                <a:spLocks noChangeAspect="1"/>
              </p:cNvSpPr>
              <p:nvPr/>
            </p:nvSpPr>
            <p:spPr>
              <a:xfrm>
                <a:off x="8227654" y="4353010"/>
                <a:ext cx="684000" cy="6840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9" name="Graphic 8" descr="Neutral face with no fill">
                <a:extLst>
                  <a:ext uri="{FF2B5EF4-FFF2-40B4-BE49-F238E27FC236}">
                    <a16:creationId xmlns:a16="http://schemas.microsoft.com/office/drawing/2014/main" id="{E02FA403-5BCD-B05E-B348-01779711A9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13325" y="4231127"/>
                <a:ext cx="914400" cy="914400"/>
              </a:xfrm>
              <a:prstGeom prst="rect">
                <a:avLst/>
              </a:prstGeom>
            </p:spPr>
          </p:pic>
        </p:grpSp>
        <p:grpSp>
          <p:nvGrpSpPr>
            <p:cNvPr id="69" name="Group 68">
              <a:extLst>
                <a:ext uri="{FF2B5EF4-FFF2-40B4-BE49-F238E27FC236}">
                  <a16:creationId xmlns:a16="http://schemas.microsoft.com/office/drawing/2014/main" id="{A54782BF-766B-E740-1DFC-766674F77A33}"/>
                </a:ext>
              </a:extLst>
            </p:cNvPr>
            <p:cNvGrpSpPr/>
            <p:nvPr/>
          </p:nvGrpSpPr>
          <p:grpSpPr>
            <a:xfrm>
              <a:off x="10067644" y="4226919"/>
              <a:ext cx="914400" cy="914400"/>
              <a:chOff x="8113325" y="4231127"/>
              <a:chExt cx="914400" cy="914400"/>
            </a:xfrm>
          </p:grpSpPr>
          <p:sp>
            <p:nvSpPr>
              <p:cNvPr id="70" name="Oval 69">
                <a:extLst>
                  <a:ext uri="{FF2B5EF4-FFF2-40B4-BE49-F238E27FC236}">
                    <a16:creationId xmlns:a16="http://schemas.microsoft.com/office/drawing/2014/main" id="{8DD82B47-FE46-CB24-BF43-E13CEC69769E}"/>
                  </a:ext>
                </a:extLst>
              </p:cNvPr>
              <p:cNvSpPr>
                <a:spLocks noChangeAspect="1"/>
              </p:cNvSpPr>
              <p:nvPr/>
            </p:nvSpPr>
            <p:spPr>
              <a:xfrm>
                <a:off x="8227654" y="4353010"/>
                <a:ext cx="684000" cy="6840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71" name="Graphic 70" descr="Neutral face with no fill">
                <a:extLst>
                  <a:ext uri="{FF2B5EF4-FFF2-40B4-BE49-F238E27FC236}">
                    <a16:creationId xmlns:a16="http://schemas.microsoft.com/office/drawing/2014/main" id="{A8D78DF4-FBEB-F405-7E61-E70025FD32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13325" y="4231127"/>
                <a:ext cx="914400" cy="914400"/>
              </a:xfrm>
              <a:prstGeom prst="rect">
                <a:avLst/>
              </a:prstGeom>
            </p:spPr>
          </p:pic>
        </p:grpSp>
        <p:pic>
          <p:nvPicPr>
            <p:cNvPr id="95" name="Graphic 94" descr="Angry face with no fill">
              <a:extLst>
                <a:ext uri="{FF2B5EF4-FFF2-40B4-BE49-F238E27FC236}">
                  <a16:creationId xmlns:a16="http://schemas.microsoft.com/office/drawing/2014/main" id="{D0DF786E-7D30-3F07-A1DB-53B41826E1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13325" y="2769765"/>
              <a:ext cx="914400" cy="914400"/>
            </a:xfrm>
            <a:prstGeom prst="rect">
              <a:avLst/>
            </a:prstGeom>
          </p:spPr>
        </p:pic>
        <p:grpSp>
          <p:nvGrpSpPr>
            <p:cNvPr id="5" name="Group 4">
              <a:extLst>
                <a:ext uri="{FF2B5EF4-FFF2-40B4-BE49-F238E27FC236}">
                  <a16:creationId xmlns:a16="http://schemas.microsoft.com/office/drawing/2014/main" id="{3F7795B9-6B9E-264D-F5FD-C35468301287}"/>
                </a:ext>
              </a:extLst>
            </p:cNvPr>
            <p:cNvGrpSpPr/>
            <p:nvPr/>
          </p:nvGrpSpPr>
          <p:grpSpPr>
            <a:xfrm>
              <a:off x="10066773" y="2764393"/>
              <a:ext cx="914400" cy="914400"/>
              <a:chOff x="10147535" y="2736635"/>
              <a:chExt cx="914400" cy="914400"/>
            </a:xfrm>
          </p:grpSpPr>
          <p:sp>
            <p:nvSpPr>
              <p:cNvPr id="97" name="Oval 96">
                <a:extLst>
                  <a:ext uri="{FF2B5EF4-FFF2-40B4-BE49-F238E27FC236}">
                    <a16:creationId xmlns:a16="http://schemas.microsoft.com/office/drawing/2014/main" id="{C2CF16BD-6D75-4ABE-F1BA-6D7A3EE06AAC}"/>
                  </a:ext>
                </a:extLst>
              </p:cNvPr>
              <p:cNvSpPr/>
              <p:nvPr/>
            </p:nvSpPr>
            <p:spPr>
              <a:xfrm>
                <a:off x="10253551" y="2846463"/>
                <a:ext cx="684000" cy="684000"/>
              </a:xfrm>
              <a:prstGeom prst="ellipse">
                <a:avLst/>
              </a:prstGeom>
              <a:solidFill>
                <a:srgbClr val="FF7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98" name="Graphic 97" descr="Angry face with no fill">
                <a:extLst>
                  <a:ext uri="{FF2B5EF4-FFF2-40B4-BE49-F238E27FC236}">
                    <a16:creationId xmlns:a16="http://schemas.microsoft.com/office/drawing/2014/main" id="{523F49EF-8213-B28A-8250-DBC72D154A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47535" y="2736635"/>
                <a:ext cx="914400" cy="914400"/>
              </a:xfrm>
              <a:prstGeom prst="rect">
                <a:avLst/>
              </a:prstGeom>
            </p:spPr>
          </p:pic>
        </p:grpSp>
      </p:grpSp>
    </p:spTree>
    <p:extLst>
      <p:ext uri="{BB962C8B-B14F-4D97-AF65-F5344CB8AC3E}">
        <p14:creationId xmlns:p14="http://schemas.microsoft.com/office/powerpoint/2010/main" val="2424456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3" name="Title 2">
            <a:extLst>
              <a:ext uri="{FF2B5EF4-FFF2-40B4-BE49-F238E27FC236}">
                <a16:creationId xmlns:a16="http://schemas.microsoft.com/office/drawing/2014/main" id="{BCE37003-D58E-ED86-0A00-C88567B709AE}"/>
              </a:ext>
            </a:extLst>
          </p:cNvPr>
          <p:cNvSpPr>
            <a:spLocks noGrp="1"/>
          </p:cNvSpPr>
          <p:nvPr>
            <p:ph type="title"/>
          </p:nvPr>
        </p:nvSpPr>
        <p:spPr>
          <a:xfrm>
            <a:off x="0" y="365127"/>
            <a:ext cx="12192000" cy="1325563"/>
          </a:xfrm>
        </p:spPr>
        <p:txBody>
          <a:bodyPr>
            <a:normAutofit/>
          </a:bodyPr>
          <a:lstStyle/>
          <a:p>
            <a:pPr algn="ctr"/>
            <a:r>
              <a:rPr lang="en-US" sz="3200" b="1" dirty="0">
                <a:latin typeface="+mn-lt"/>
              </a:rPr>
              <a:t>Social Network Structure Inferred from Social Behavior Interactions</a:t>
            </a:r>
            <a:endParaRPr lang="en-TW" sz="3200" dirty="0">
              <a:latin typeface="+mn-lt"/>
            </a:endParaRPr>
          </a:p>
        </p:txBody>
      </p:sp>
      <p:pic>
        <p:nvPicPr>
          <p:cNvPr id="10" name="Graphic 9" descr="Robot">
            <a:extLst>
              <a:ext uri="{FF2B5EF4-FFF2-40B4-BE49-F238E27FC236}">
                <a16:creationId xmlns:a16="http://schemas.microsoft.com/office/drawing/2014/main" id="{57ADF0C1-BC42-9E87-E533-4379FDF47D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3056" y="2473834"/>
            <a:ext cx="2484783" cy="2484783"/>
          </a:xfrm>
          <a:prstGeom prst="rect">
            <a:avLst/>
          </a:prstGeom>
        </p:spPr>
      </p:pic>
      <p:sp>
        <p:nvSpPr>
          <p:cNvPr id="99" name="Right Arrow 98">
            <a:extLst>
              <a:ext uri="{FF2B5EF4-FFF2-40B4-BE49-F238E27FC236}">
                <a16:creationId xmlns:a16="http://schemas.microsoft.com/office/drawing/2014/main" id="{3C63735F-65FA-2FE0-DD7B-4E2D4085F62A}"/>
              </a:ext>
            </a:extLst>
          </p:cNvPr>
          <p:cNvSpPr/>
          <p:nvPr/>
        </p:nvSpPr>
        <p:spPr>
          <a:xfrm>
            <a:off x="5181532" y="5081646"/>
            <a:ext cx="755374" cy="37579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00" name="Group 99">
            <a:extLst>
              <a:ext uri="{FF2B5EF4-FFF2-40B4-BE49-F238E27FC236}">
                <a16:creationId xmlns:a16="http://schemas.microsoft.com/office/drawing/2014/main" id="{372080D9-AE98-7EBB-7346-196CF0979A17}"/>
              </a:ext>
            </a:extLst>
          </p:cNvPr>
          <p:cNvGrpSpPr/>
          <p:nvPr/>
        </p:nvGrpSpPr>
        <p:grpSpPr>
          <a:xfrm>
            <a:off x="921019" y="1338885"/>
            <a:ext cx="3593956" cy="4286562"/>
            <a:chOff x="7388088" y="1285877"/>
            <a:chExt cx="3593956" cy="4286562"/>
          </a:xfrm>
        </p:grpSpPr>
        <p:sp>
          <p:nvSpPr>
            <p:cNvPr id="101" name="Rounded Rectangle 100">
              <a:extLst>
                <a:ext uri="{FF2B5EF4-FFF2-40B4-BE49-F238E27FC236}">
                  <a16:creationId xmlns:a16="http://schemas.microsoft.com/office/drawing/2014/main" id="{31160B3D-E66B-79BF-1EAD-AD46B6D0169E}"/>
                </a:ext>
              </a:extLst>
            </p:cNvPr>
            <p:cNvSpPr/>
            <p:nvPr/>
          </p:nvSpPr>
          <p:spPr>
            <a:xfrm>
              <a:off x="7388088" y="1814173"/>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sp>
          <p:nvSpPr>
            <p:cNvPr id="102" name="Rounded Rectangle 101">
              <a:extLst>
                <a:ext uri="{FF2B5EF4-FFF2-40B4-BE49-F238E27FC236}">
                  <a16:creationId xmlns:a16="http://schemas.microsoft.com/office/drawing/2014/main" id="{0895D81E-0F59-1B80-CEAD-9D6D5E2D4E90}"/>
                </a:ext>
              </a:extLst>
            </p:cNvPr>
            <p:cNvSpPr/>
            <p:nvPr/>
          </p:nvSpPr>
          <p:spPr>
            <a:xfrm>
              <a:off x="9177491" y="1830974"/>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Mother</a:t>
              </a:r>
            </a:p>
          </p:txBody>
        </p:sp>
        <p:grpSp>
          <p:nvGrpSpPr>
            <p:cNvPr id="103" name="Group 102">
              <a:extLst>
                <a:ext uri="{FF2B5EF4-FFF2-40B4-BE49-F238E27FC236}">
                  <a16:creationId xmlns:a16="http://schemas.microsoft.com/office/drawing/2014/main" id="{68808B55-B47F-132E-A1F9-880993966F6E}"/>
                </a:ext>
              </a:extLst>
            </p:cNvPr>
            <p:cNvGrpSpPr/>
            <p:nvPr/>
          </p:nvGrpSpPr>
          <p:grpSpPr>
            <a:xfrm>
              <a:off x="8117263" y="1288330"/>
              <a:ext cx="914400" cy="914400"/>
              <a:chOff x="7824741" y="3241809"/>
              <a:chExt cx="914400" cy="914400"/>
            </a:xfrm>
          </p:grpSpPr>
          <p:sp>
            <p:nvSpPr>
              <p:cNvPr id="122" name="Oval 121">
                <a:extLst>
                  <a:ext uri="{FF2B5EF4-FFF2-40B4-BE49-F238E27FC236}">
                    <a16:creationId xmlns:a16="http://schemas.microsoft.com/office/drawing/2014/main" id="{5B2BBF54-DF1D-BB2A-B013-475945234C97}"/>
                  </a:ext>
                </a:extLst>
              </p:cNvPr>
              <p:cNvSpPr>
                <a:spLocks noChangeAspect="1"/>
              </p:cNvSpPr>
              <p:nvPr/>
            </p:nvSpPr>
            <p:spPr>
              <a:xfrm>
                <a:off x="7939070" y="3359874"/>
                <a:ext cx="684000" cy="684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23" name="Graphic 122" descr="Smiling face with no fill">
                <a:extLst>
                  <a:ext uri="{FF2B5EF4-FFF2-40B4-BE49-F238E27FC236}">
                    <a16:creationId xmlns:a16="http://schemas.microsoft.com/office/drawing/2014/main" id="{704FE43F-369E-08D6-6045-DEEAF78554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4741" y="3241809"/>
                <a:ext cx="914400" cy="914400"/>
              </a:xfrm>
              <a:prstGeom prst="rect">
                <a:avLst/>
              </a:prstGeom>
            </p:spPr>
          </p:pic>
        </p:grpSp>
        <p:grpSp>
          <p:nvGrpSpPr>
            <p:cNvPr id="104" name="Group 103">
              <a:extLst>
                <a:ext uri="{FF2B5EF4-FFF2-40B4-BE49-F238E27FC236}">
                  <a16:creationId xmlns:a16="http://schemas.microsoft.com/office/drawing/2014/main" id="{72EE3C5B-9077-36FF-6A42-8DD115DBE9C3}"/>
                </a:ext>
              </a:extLst>
            </p:cNvPr>
            <p:cNvGrpSpPr/>
            <p:nvPr/>
          </p:nvGrpSpPr>
          <p:grpSpPr>
            <a:xfrm>
              <a:off x="10067644" y="1285877"/>
              <a:ext cx="914400" cy="914400"/>
              <a:chOff x="7824741" y="3241809"/>
              <a:chExt cx="914400" cy="914400"/>
            </a:xfrm>
          </p:grpSpPr>
          <p:sp>
            <p:nvSpPr>
              <p:cNvPr id="120" name="Oval 119">
                <a:extLst>
                  <a:ext uri="{FF2B5EF4-FFF2-40B4-BE49-F238E27FC236}">
                    <a16:creationId xmlns:a16="http://schemas.microsoft.com/office/drawing/2014/main" id="{9688AA39-4D10-14A3-D8F1-F914972C9060}"/>
                  </a:ext>
                </a:extLst>
              </p:cNvPr>
              <p:cNvSpPr>
                <a:spLocks noChangeAspect="1"/>
              </p:cNvSpPr>
              <p:nvPr/>
            </p:nvSpPr>
            <p:spPr>
              <a:xfrm>
                <a:off x="7939070" y="3359874"/>
                <a:ext cx="684000" cy="684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21" name="Graphic 120" descr="Smiling face with no fill">
                <a:extLst>
                  <a:ext uri="{FF2B5EF4-FFF2-40B4-BE49-F238E27FC236}">
                    <a16:creationId xmlns:a16="http://schemas.microsoft.com/office/drawing/2014/main" id="{020D50D5-28B8-7304-D42B-0CA330F593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4741" y="3241809"/>
                <a:ext cx="914400" cy="914400"/>
              </a:xfrm>
              <a:prstGeom prst="rect">
                <a:avLst/>
              </a:prstGeom>
            </p:spPr>
          </p:pic>
        </p:grpSp>
        <p:sp>
          <p:nvSpPr>
            <p:cNvPr id="105" name="Rounded Rectangle 104">
              <a:extLst>
                <a:ext uri="{FF2B5EF4-FFF2-40B4-BE49-F238E27FC236}">
                  <a16:creationId xmlns:a16="http://schemas.microsoft.com/office/drawing/2014/main" id="{39257BDF-90C7-E2DE-8E3E-BB47A3A556EF}"/>
                </a:ext>
              </a:extLst>
            </p:cNvPr>
            <p:cNvSpPr/>
            <p:nvPr/>
          </p:nvSpPr>
          <p:spPr>
            <a:xfrm>
              <a:off x="7388088" y="3273698"/>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sp>
          <p:nvSpPr>
            <p:cNvPr id="106" name="Oval 105">
              <a:extLst>
                <a:ext uri="{FF2B5EF4-FFF2-40B4-BE49-F238E27FC236}">
                  <a16:creationId xmlns:a16="http://schemas.microsoft.com/office/drawing/2014/main" id="{2DB8DB5C-39C1-CCD9-EB15-BD3527CEADD0}"/>
                </a:ext>
              </a:extLst>
            </p:cNvPr>
            <p:cNvSpPr/>
            <p:nvPr/>
          </p:nvSpPr>
          <p:spPr>
            <a:xfrm>
              <a:off x="8219341" y="2879593"/>
              <a:ext cx="684000" cy="684000"/>
            </a:xfrm>
            <a:prstGeom prst="ellipse">
              <a:avLst/>
            </a:prstGeom>
            <a:solidFill>
              <a:srgbClr val="FF7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7" name="Rounded Rectangle 106">
              <a:extLst>
                <a:ext uri="{FF2B5EF4-FFF2-40B4-BE49-F238E27FC236}">
                  <a16:creationId xmlns:a16="http://schemas.microsoft.com/office/drawing/2014/main" id="{76D35B82-7DB0-7A67-B9A6-283AA1B74E08}"/>
                </a:ext>
              </a:extLst>
            </p:cNvPr>
            <p:cNvSpPr/>
            <p:nvPr/>
          </p:nvSpPr>
          <p:spPr>
            <a:xfrm>
              <a:off x="9177491" y="3290499"/>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Alice</a:t>
              </a:r>
            </a:p>
          </p:txBody>
        </p:sp>
        <p:sp>
          <p:nvSpPr>
            <p:cNvPr id="108" name="Rounded Rectangle 107">
              <a:extLst>
                <a:ext uri="{FF2B5EF4-FFF2-40B4-BE49-F238E27FC236}">
                  <a16:creationId xmlns:a16="http://schemas.microsoft.com/office/drawing/2014/main" id="{BCED9D15-6E23-D3B1-5BE4-3A25A9B51F6B}"/>
                </a:ext>
              </a:extLst>
            </p:cNvPr>
            <p:cNvSpPr/>
            <p:nvPr/>
          </p:nvSpPr>
          <p:spPr>
            <a:xfrm>
              <a:off x="7388088" y="4763241"/>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sp>
          <p:nvSpPr>
            <p:cNvPr id="109" name="Rounded Rectangle 108">
              <a:extLst>
                <a:ext uri="{FF2B5EF4-FFF2-40B4-BE49-F238E27FC236}">
                  <a16:creationId xmlns:a16="http://schemas.microsoft.com/office/drawing/2014/main" id="{46A3B887-6F2A-8C26-D7A0-B3DDDC0CADB7}"/>
                </a:ext>
              </a:extLst>
            </p:cNvPr>
            <p:cNvSpPr/>
            <p:nvPr/>
          </p:nvSpPr>
          <p:spPr>
            <a:xfrm>
              <a:off x="9177491" y="4780042"/>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Kate</a:t>
              </a:r>
            </a:p>
          </p:txBody>
        </p:sp>
        <p:grpSp>
          <p:nvGrpSpPr>
            <p:cNvPr id="110" name="Group 109">
              <a:extLst>
                <a:ext uri="{FF2B5EF4-FFF2-40B4-BE49-F238E27FC236}">
                  <a16:creationId xmlns:a16="http://schemas.microsoft.com/office/drawing/2014/main" id="{A912C9B9-A4F2-D586-08A4-E8BC58702DC0}"/>
                </a:ext>
              </a:extLst>
            </p:cNvPr>
            <p:cNvGrpSpPr/>
            <p:nvPr/>
          </p:nvGrpSpPr>
          <p:grpSpPr>
            <a:xfrm>
              <a:off x="8113325" y="4231127"/>
              <a:ext cx="914400" cy="914400"/>
              <a:chOff x="8113325" y="4231127"/>
              <a:chExt cx="914400" cy="914400"/>
            </a:xfrm>
          </p:grpSpPr>
          <p:sp>
            <p:nvSpPr>
              <p:cNvPr id="118" name="Oval 117">
                <a:extLst>
                  <a:ext uri="{FF2B5EF4-FFF2-40B4-BE49-F238E27FC236}">
                    <a16:creationId xmlns:a16="http://schemas.microsoft.com/office/drawing/2014/main" id="{9F842BC0-A21D-5D9B-1324-CEF4C0E0B444}"/>
                  </a:ext>
                </a:extLst>
              </p:cNvPr>
              <p:cNvSpPr>
                <a:spLocks noChangeAspect="1"/>
              </p:cNvSpPr>
              <p:nvPr/>
            </p:nvSpPr>
            <p:spPr>
              <a:xfrm>
                <a:off x="8227654" y="4353010"/>
                <a:ext cx="684000" cy="6840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19" name="Graphic 118" descr="Neutral face with no fill">
                <a:extLst>
                  <a:ext uri="{FF2B5EF4-FFF2-40B4-BE49-F238E27FC236}">
                    <a16:creationId xmlns:a16="http://schemas.microsoft.com/office/drawing/2014/main" id="{A2188397-A36F-1290-5EDA-83E6B2920D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13325" y="4231127"/>
                <a:ext cx="914400" cy="914400"/>
              </a:xfrm>
              <a:prstGeom prst="rect">
                <a:avLst/>
              </a:prstGeom>
            </p:spPr>
          </p:pic>
        </p:grpSp>
        <p:grpSp>
          <p:nvGrpSpPr>
            <p:cNvPr id="111" name="Group 110">
              <a:extLst>
                <a:ext uri="{FF2B5EF4-FFF2-40B4-BE49-F238E27FC236}">
                  <a16:creationId xmlns:a16="http://schemas.microsoft.com/office/drawing/2014/main" id="{32412F97-0979-B6B8-2121-A5C659A56309}"/>
                </a:ext>
              </a:extLst>
            </p:cNvPr>
            <p:cNvGrpSpPr/>
            <p:nvPr/>
          </p:nvGrpSpPr>
          <p:grpSpPr>
            <a:xfrm>
              <a:off x="10067644" y="4226919"/>
              <a:ext cx="914400" cy="914400"/>
              <a:chOff x="8113325" y="4231127"/>
              <a:chExt cx="914400" cy="914400"/>
            </a:xfrm>
          </p:grpSpPr>
          <p:sp>
            <p:nvSpPr>
              <p:cNvPr id="116" name="Oval 115">
                <a:extLst>
                  <a:ext uri="{FF2B5EF4-FFF2-40B4-BE49-F238E27FC236}">
                    <a16:creationId xmlns:a16="http://schemas.microsoft.com/office/drawing/2014/main" id="{AD1425F6-D647-E7F3-4653-1A6E2EF51F6E}"/>
                  </a:ext>
                </a:extLst>
              </p:cNvPr>
              <p:cNvSpPr>
                <a:spLocks noChangeAspect="1"/>
              </p:cNvSpPr>
              <p:nvPr/>
            </p:nvSpPr>
            <p:spPr>
              <a:xfrm>
                <a:off x="8227654" y="4353010"/>
                <a:ext cx="684000" cy="6840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17" name="Graphic 116" descr="Neutral face with no fill">
                <a:extLst>
                  <a:ext uri="{FF2B5EF4-FFF2-40B4-BE49-F238E27FC236}">
                    <a16:creationId xmlns:a16="http://schemas.microsoft.com/office/drawing/2014/main" id="{F75FA118-9535-C10F-DC0A-67223D65C0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13325" y="4231127"/>
                <a:ext cx="914400" cy="914400"/>
              </a:xfrm>
              <a:prstGeom prst="rect">
                <a:avLst/>
              </a:prstGeom>
            </p:spPr>
          </p:pic>
        </p:grpSp>
        <p:pic>
          <p:nvPicPr>
            <p:cNvPr id="112" name="Graphic 111" descr="Angry face with no fill">
              <a:extLst>
                <a:ext uri="{FF2B5EF4-FFF2-40B4-BE49-F238E27FC236}">
                  <a16:creationId xmlns:a16="http://schemas.microsoft.com/office/drawing/2014/main" id="{4A5975C3-55B0-668F-B779-A534E3E73A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13325" y="2769765"/>
              <a:ext cx="914400" cy="914400"/>
            </a:xfrm>
            <a:prstGeom prst="rect">
              <a:avLst/>
            </a:prstGeom>
          </p:spPr>
        </p:pic>
        <p:grpSp>
          <p:nvGrpSpPr>
            <p:cNvPr id="113" name="Group 112">
              <a:extLst>
                <a:ext uri="{FF2B5EF4-FFF2-40B4-BE49-F238E27FC236}">
                  <a16:creationId xmlns:a16="http://schemas.microsoft.com/office/drawing/2014/main" id="{5658E8A3-0E67-2A77-CDA8-8C3021423502}"/>
                </a:ext>
              </a:extLst>
            </p:cNvPr>
            <p:cNvGrpSpPr/>
            <p:nvPr/>
          </p:nvGrpSpPr>
          <p:grpSpPr>
            <a:xfrm>
              <a:off x="10066773" y="2764393"/>
              <a:ext cx="914400" cy="914400"/>
              <a:chOff x="10147535" y="2736635"/>
              <a:chExt cx="914400" cy="914400"/>
            </a:xfrm>
          </p:grpSpPr>
          <p:sp>
            <p:nvSpPr>
              <p:cNvPr id="114" name="Oval 113">
                <a:extLst>
                  <a:ext uri="{FF2B5EF4-FFF2-40B4-BE49-F238E27FC236}">
                    <a16:creationId xmlns:a16="http://schemas.microsoft.com/office/drawing/2014/main" id="{F38848D4-2119-8780-7925-34423C13E457}"/>
                  </a:ext>
                </a:extLst>
              </p:cNvPr>
              <p:cNvSpPr/>
              <p:nvPr/>
            </p:nvSpPr>
            <p:spPr>
              <a:xfrm>
                <a:off x="10253551" y="2846463"/>
                <a:ext cx="684000" cy="684000"/>
              </a:xfrm>
              <a:prstGeom prst="ellipse">
                <a:avLst/>
              </a:prstGeom>
              <a:solidFill>
                <a:srgbClr val="FF7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15" name="Graphic 114" descr="Angry face with no fill">
                <a:extLst>
                  <a:ext uri="{FF2B5EF4-FFF2-40B4-BE49-F238E27FC236}">
                    <a16:creationId xmlns:a16="http://schemas.microsoft.com/office/drawing/2014/main" id="{15DDB838-072F-58E7-6C97-3D5FCA36C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47535" y="2736635"/>
                <a:ext cx="914400" cy="914400"/>
              </a:xfrm>
              <a:prstGeom prst="rect">
                <a:avLst/>
              </a:prstGeom>
            </p:spPr>
          </p:pic>
        </p:grpSp>
      </p:grpSp>
      <p:grpSp>
        <p:nvGrpSpPr>
          <p:cNvPr id="124" name="Group 123">
            <a:extLst>
              <a:ext uri="{FF2B5EF4-FFF2-40B4-BE49-F238E27FC236}">
                <a16:creationId xmlns:a16="http://schemas.microsoft.com/office/drawing/2014/main" id="{7B08DA05-1B6A-CB3F-6C5E-23FE906987CE}"/>
              </a:ext>
            </a:extLst>
          </p:cNvPr>
          <p:cNvGrpSpPr/>
          <p:nvPr/>
        </p:nvGrpSpPr>
        <p:grpSpPr>
          <a:xfrm>
            <a:off x="6757036" y="1595416"/>
            <a:ext cx="5193444" cy="4100426"/>
            <a:chOff x="1038544" y="1521785"/>
            <a:chExt cx="5193444" cy="4100426"/>
          </a:xfrm>
        </p:grpSpPr>
        <p:grpSp>
          <p:nvGrpSpPr>
            <p:cNvPr id="125" name="Group 124">
              <a:extLst>
                <a:ext uri="{FF2B5EF4-FFF2-40B4-BE49-F238E27FC236}">
                  <a16:creationId xmlns:a16="http://schemas.microsoft.com/office/drawing/2014/main" id="{48815DB6-F271-995C-563E-B640F79C0AED}"/>
                </a:ext>
              </a:extLst>
            </p:cNvPr>
            <p:cNvGrpSpPr/>
            <p:nvPr/>
          </p:nvGrpSpPr>
          <p:grpSpPr>
            <a:xfrm>
              <a:off x="1038544" y="1690690"/>
              <a:ext cx="5193444" cy="3931521"/>
              <a:chOff x="4316316" y="1997611"/>
              <a:chExt cx="5193444" cy="3931521"/>
            </a:xfrm>
          </p:grpSpPr>
          <p:sp>
            <p:nvSpPr>
              <p:cNvPr id="135" name="Rounded Rectangle 134">
                <a:extLst>
                  <a:ext uri="{FF2B5EF4-FFF2-40B4-BE49-F238E27FC236}">
                    <a16:creationId xmlns:a16="http://schemas.microsoft.com/office/drawing/2014/main" id="{51E99407-8598-6908-64FF-ED109DAAEB38}"/>
                  </a:ext>
                </a:extLst>
              </p:cNvPr>
              <p:cNvSpPr/>
              <p:nvPr/>
            </p:nvSpPr>
            <p:spPr>
              <a:xfrm>
                <a:off x="4316316" y="1997611"/>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Father</a:t>
                </a:r>
              </a:p>
            </p:txBody>
          </p:sp>
          <p:sp>
            <p:nvSpPr>
              <p:cNvPr id="136" name="Rounded Rectangle 135">
                <a:extLst>
                  <a:ext uri="{FF2B5EF4-FFF2-40B4-BE49-F238E27FC236}">
                    <a16:creationId xmlns:a16="http://schemas.microsoft.com/office/drawing/2014/main" id="{64FE118A-BB27-6E31-9FAF-206DE70BB0F2}"/>
                  </a:ext>
                </a:extLst>
              </p:cNvPr>
              <p:cNvSpPr/>
              <p:nvPr/>
            </p:nvSpPr>
            <p:spPr>
              <a:xfrm>
                <a:off x="7114109" y="1997611"/>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Mother</a:t>
                </a:r>
              </a:p>
            </p:txBody>
          </p:sp>
          <p:cxnSp>
            <p:nvCxnSpPr>
              <p:cNvPr id="137" name="Straight Connector 136">
                <a:extLst>
                  <a:ext uri="{FF2B5EF4-FFF2-40B4-BE49-F238E27FC236}">
                    <a16:creationId xmlns:a16="http://schemas.microsoft.com/office/drawing/2014/main" id="{3CB83EFB-A5CB-FF2E-F2AE-BE50B3194233}"/>
                  </a:ext>
                </a:extLst>
              </p:cNvPr>
              <p:cNvCxnSpPr>
                <a:stCxn id="135" idx="3"/>
                <a:endCxn id="136" idx="1"/>
              </p:cNvCxnSpPr>
              <p:nvPr/>
            </p:nvCxnSpPr>
            <p:spPr>
              <a:xfrm>
                <a:off x="5502691" y="2393810"/>
                <a:ext cx="16114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Rounded Rectangle 137">
                <a:extLst>
                  <a:ext uri="{FF2B5EF4-FFF2-40B4-BE49-F238E27FC236}">
                    <a16:creationId xmlns:a16="http://schemas.microsoft.com/office/drawing/2014/main" id="{C45D09C4-59B1-03DE-C467-32A19710F98D}"/>
                  </a:ext>
                </a:extLst>
              </p:cNvPr>
              <p:cNvSpPr/>
              <p:nvPr/>
            </p:nvSpPr>
            <p:spPr>
              <a:xfrm>
                <a:off x="4316316" y="3627877"/>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sp>
            <p:nvSpPr>
              <p:cNvPr id="139" name="Rounded Rectangle 138">
                <a:extLst>
                  <a:ext uri="{FF2B5EF4-FFF2-40B4-BE49-F238E27FC236}">
                    <a16:creationId xmlns:a16="http://schemas.microsoft.com/office/drawing/2014/main" id="{C2F02204-6F1E-4EA5-3D62-12E6E254DE96}"/>
                  </a:ext>
                </a:extLst>
              </p:cNvPr>
              <p:cNvSpPr/>
              <p:nvPr/>
            </p:nvSpPr>
            <p:spPr>
              <a:xfrm>
                <a:off x="7114109" y="3627877"/>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Alice</a:t>
                </a:r>
              </a:p>
            </p:txBody>
          </p:sp>
          <p:cxnSp>
            <p:nvCxnSpPr>
              <p:cNvPr id="140" name="Straight Connector 139">
                <a:extLst>
                  <a:ext uri="{FF2B5EF4-FFF2-40B4-BE49-F238E27FC236}">
                    <a16:creationId xmlns:a16="http://schemas.microsoft.com/office/drawing/2014/main" id="{8BAF38A3-CB60-EE67-4964-070C69F3BF96}"/>
                  </a:ext>
                </a:extLst>
              </p:cNvPr>
              <p:cNvCxnSpPr>
                <a:stCxn id="138" idx="3"/>
                <a:endCxn id="139" idx="1"/>
              </p:cNvCxnSpPr>
              <p:nvPr/>
            </p:nvCxnSpPr>
            <p:spPr>
              <a:xfrm>
                <a:off x="5502691" y="4024076"/>
                <a:ext cx="16114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24210EC-F53D-74B9-96BC-DD8C46F73DC5}"/>
                  </a:ext>
                </a:extLst>
              </p:cNvPr>
              <p:cNvCxnSpPr>
                <a:cxnSpLocks/>
                <a:stCxn id="135" idx="2"/>
                <a:endCxn id="139" idx="0"/>
              </p:cNvCxnSpPr>
              <p:nvPr/>
            </p:nvCxnSpPr>
            <p:spPr>
              <a:xfrm>
                <a:off x="4909504" y="2790008"/>
                <a:ext cx="2895994"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DCD49B7-AEE8-BDB7-052C-16260177EA42}"/>
                  </a:ext>
                </a:extLst>
              </p:cNvPr>
              <p:cNvCxnSpPr>
                <a:cxnSpLocks/>
                <a:stCxn id="138" idx="0"/>
                <a:endCxn id="136" idx="2"/>
              </p:cNvCxnSpPr>
              <p:nvPr/>
            </p:nvCxnSpPr>
            <p:spPr>
              <a:xfrm flipV="1">
                <a:off x="4909504" y="2790008"/>
                <a:ext cx="2895994"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524453C-6B08-DBBE-E2E1-3288E911BB23}"/>
                  </a:ext>
                </a:extLst>
              </p:cNvPr>
              <p:cNvCxnSpPr>
                <a:cxnSpLocks/>
                <a:stCxn id="135" idx="2"/>
                <a:endCxn id="138" idx="0"/>
              </p:cNvCxnSpPr>
              <p:nvPr/>
            </p:nvCxnSpPr>
            <p:spPr>
              <a:xfrm>
                <a:off x="4909504" y="2790008"/>
                <a:ext cx="0"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845E160-FB5E-9167-E07A-F76213125F31}"/>
                  </a:ext>
                </a:extLst>
              </p:cNvPr>
              <p:cNvCxnSpPr>
                <a:cxnSpLocks/>
                <a:stCxn id="136" idx="2"/>
                <a:endCxn id="139" idx="0"/>
              </p:cNvCxnSpPr>
              <p:nvPr/>
            </p:nvCxnSpPr>
            <p:spPr>
              <a:xfrm>
                <a:off x="7805498" y="2790008"/>
                <a:ext cx="0"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Rounded Rectangle 144">
                <a:extLst>
                  <a:ext uri="{FF2B5EF4-FFF2-40B4-BE49-F238E27FC236}">
                    <a16:creationId xmlns:a16="http://schemas.microsoft.com/office/drawing/2014/main" id="{7F679ACF-B917-33AF-75AD-7CB3F7C61C6F}"/>
                  </a:ext>
                </a:extLst>
              </p:cNvPr>
              <p:cNvSpPr/>
              <p:nvPr/>
            </p:nvSpPr>
            <p:spPr>
              <a:xfrm>
                <a:off x="7969893" y="5136735"/>
                <a:ext cx="153986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Kate</a:t>
                </a:r>
              </a:p>
            </p:txBody>
          </p:sp>
          <p:cxnSp>
            <p:nvCxnSpPr>
              <p:cNvPr id="146" name="Straight Connector 145">
                <a:extLst>
                  <a:ext uri="{FF2B5EF4-FFF2-40B4-BE49-F238E27FC236}">
                    <a16:creationId xmlns:a16="http://schemas.microsoft.com/office/drawing/2014/main" id="{66AA292D-D356-5335-BAE2-6DD0E8B5618D}"/>
                  </a:ext>
                </a:extLst>
              </p:cNvPr>
              <p:cNvCxnSpPr>
                <a:cxnSpLocks/>
                <a:stCxn id="139" idx="2"/>
                <a:endCxn id="145" idx="0"/>
              </p:cNvCxnSpPr>
              <p:nvPr/>
            </p:nvCxnSpPr>
            <p:spPr>
              <a:xfrm>
                <a:off x="7805498" y="4420274"/>
                <a:ext cx="934329" cy="716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6" name="TextBox 125">
              <a:extLst>
                <a:ext uri="{FF2B5EF4-FFF2-40B4-BE49-F238E27FC236}">
                  <a16:creationId xmlns:a16="http://schemas.microsoft.com/office/drawing/2014/main" id="{340700F5-1286-A0A6-3510-6CFF8D23723F}"/>
                </a:ext>
              </a:extLst>
            </p:cNvPr>
            <p:cNvSpPr txBox="1"/>
            <p:nvPr/>
          </p:nvSpPr>
          <p:spPr>
            <a:xfrm>
              <a:off x="2643766" y="1521785"/>
              <a:ext cx="773723" cy="584775"/>
            </a:xfrm>
            <a:prstGeom prst="rect">
              <a:avLst/>
            </a:prstGeom>
            <a:noFill/>
          </p:spPr>
          <p:txBody>
            <a:bodyPr wrap="square" rtlCol="0">
              <a:spAutoFit/>
            </a:bodyPr>
            <a:lstStyle/>
            <a:p>
              <a:pPr algn="ctr"/>
              <a:r>
                <a:rPr lang="en-TW" sz="3200" b="1" dirty="0"/>
                <a:t>++</a:t>
              </a:r>
            </a:p>
          </p:txBody>
        </p:sp>
        <p:sp>
          <p:nvSpPr>
            <p:cNvPr id="127" name="TextBox 126">
              <a:extLst>
                <a:ext uri="{FF2B5EF4-FFF2-40B4-BE49-F238E27FC236}">
                  <a16:creationId xmlns:a16="http://schemas.microsoft.com/office/drawing/2014/main" id="{320EC1B0-9B5E-03C8-2B7A-4B282CD26DE3}"/>
                </a:ext>
              </a:extLst>
            </p:cNvPr>
            <p:cNvSpPr txBox="1"/>
            <p:nvPr/>
          </p:nvSpPr>
          <p:spPr>
            <a:xfrm>
              <a:off x="1052128" y="2586896"/>
              <a:ext cx="773723" cy="584775"/>
            </a:xfrm>
            <a:prstGeom prst="rect">
              <a:avLst/>
            </a:prstGeom>
            <a:noFill/>
          </p:spPr>
          <p:txBody>
            <a:bodyPr wrap="square" rtlCol="0">
              <a:spAutoFit/>
            </a:bodyPr>
            <a:lstStyle/>
            <a:p>
              <a:pPr algn="ctr"/>
              <a:r>
                <a:rPr lang="en-TW" sz="3200" b="1" dirty="0"/>
                <a:t>+</a:t>
              </a:r>
            </a:p>
          </p:txBody>
        </p:sp>
        <p:sp>
          <p:nvSpPr>
            <p:cNvPr id="128" name="TextBox 127">
              <a:extLst>
                <a:ext uri="{FF2B5EF4-FFF2-40B4-BE49-F238E27FC236}">
                  <a16:creationId xmlns:a16="http://schemas.microsoft.com/office/drawing/2014/main" id="{24EAF25A-6E26-8586-57D5-B9E74F6DE6DE}"/>
                </a:ext>
              </a:extLst>
            </p:cNvPr>
            <p:cNvSpPr txBox="1"/>
            <p:nvPr/>
          </p:nvSpPr>
          <p:spPr>
            <a:xfrm>
              <a:off x="4427709" y="2596738"/>
              <a:ext cx="773723" cy="584775"/>
            </a:xfrm>
            <a:prstGeom prst="rect">
              <a:avLst/>
            </a:prstGeom>
            <a:noFill/>
          </p:spPr>
          <p:txBody>
            <a:bodyPr wrap="square" rtlCol="0">
              <a:spAutoFit/>
            </a:bodyPr>
            <a:lstStyle/>
            <a:p>
              <a:pPr algn="ctr"/>
              <a:r>
                <a:rPr lang="en-TW" sz="3200" b="1" dirty="0"/>
                <a:t>++</a:t>
              </a:r>
            </a:p>
          </p:txBody>
        </p:sp>
        <p:sp>
          <p:nvSpPr>
            <p:cNvPr id="129" name="TextBox 128">
              <a:extLst>
                <a:ext uri="{FF2B5EF4-FFF2-40B4-BE49-F238E27FC236}">
                  <a16:creationId xmlns:a16="http://schemas.microsoft.com/office/drawing/2014/main" id="{4D0A767D-9562-B7AC-9E44-F3B6B02F096E}"/>
                </a:ext>
              </a:extLst>
            </p:cNvPr>
            <p:cNvSpPr txBox="1"/>
            <p:nvPr/>
          </p:nvSpPr>
          <p:spPr>
            <a:xfrm>
              <a:off x="2092047" y="2274839"/>
              <a:ext cx="773723" cy="584775"/>
            </a:xfrm>
            <a:prstGeom prst="rect">
              <a:avLst/>
            </a:prstGeom>
            <a:noFill/>
          </p:spPr>
          <p:txBody>
            <a:bodyPr wrap="square" rtlCol="0">
              <a:spAutoFit/>
            </a:bodyPr>
            <a:lstStyle/>
            <a:p>
              <a:pPr algn="ctr"/>
              <a:r>
                <a:rPr lang="en-TW" sz="3200" b="1" dirty="0"/>
                <a:t>+</a:t>
              </a:r>
            </a:p>
          </p:txBody>
        </p:sp>
        <p:sp>
          <p:nvSpPr>
            <p:cNvPr id="130" name="TextBox 129">
              <a:extLst>
                <a:ext uri="{FF2B5EF4-FFF2-40B4-BE49-F238E27FC236}">
                  <a16:creationId xmlns:a16="http://schemas.microsoft.com/office/drawing/2014/main" id="{DAF349C6-A16A-70ED-A79F-5959CB2AFE13}"/>
                </a:ext>
              </a:extLst>
            </p:cNvPr>
            <p:cNvSpPr txBox="1"/>
            <p:nvPr/>
          </p:nvSpPr>
          <p:spPr>
            <a:xfrm>
              <a:off x="3189584" y="2260944"/>
              <a:ext cx="773723" cy="584775"/>
            </a:xfrm>
            <a:prstGeom prst="rect">
              <a:avLst/>
            </a:prstGeom>
            <a:noFill/>
          </p:spPr>
          <p:txBody>
            <a:bodyPr wrap="square" rtlCol="0">
              <a:spAutoFit/>
            </a:bodyPr>
            <a:lstStyle/>
            <a:p>
              <a:pPr algn="ctr"/>
              <a:r>
                <a:rPr lang="en-TW" sz="3200" b="1" dirty="0"/>
                <a:t>++</a:t>
              </a:r>
            </a:p>
          </p:txBody>
        </p:sp>
        <p:sp>
          <p:nvSpPr>
            <p:cNvPr id="131" name="TextBox 130">
              <a:extLst>
                <a:ext uri="{FF2B5EF4-FFF2-40B4-BE49-F238E27FC236}">
                  <a16:creationId xmlns:a16="http://schemas.microsoft.com/office/drawing/2014/main" id="{9AF0999A-2FA0-9271-7DC1-97655CD4E490}"/>
                </a:ext>
              </a:extLst>
            </p:cNvPr>
            <p:cNvSpPr txBox="1"/>
            <p:nvPr/>
          </p:nvSpPr>
          <p:spPr>
            <a:xfrm>
              <a:off x="2639469" y="3205467"/>
              <a:ext cx="773723" cy="584775"/>
            </a:xfrm>
            <a:prstGeom prst="rect">
              <a:avLst/>
            </a:prstGeom>
            <a:noFill/>
          </p:spPr>
          <p:txBody>
            <a:bodyPr wrap="square" rtlCol="0">
              <a:spAutoFit/>
            </a:bodyPr>
            <a:lstStyle/>
            <a:p>
              <a:pPr algn="ctr"/>
              <a:r>
                <a:rPr lang="en-TW" sz="3200" b="1" dirty="0"/>
                <a:t>-</a:t>
              </a:r>
            </a:p>
          </p:txBody>
        </p:sp>
        <p:sp>
          <p:nvSpPr>
            <p:cNvPr id="132" name="TextBox 131">
              <a:extLst>
                <a:ext uri="{FF2B5EF4-FFF2-40B4-BE49-F238E27FC236}">
                  <a16:creationId xmlns:a16="http://schemas.microsoft.com/office/drawing/2014/main" id="{7E33DD3E-73D4-1218-8F9C-85A3DB39DCF3}"/>
                </a:ext>
              </a:extLst>
            </p:cNvPr>
            <p:cNvSpPr txBox="1"/>
            <p:nvPr/>
          </p:nvSpPr>
          <p:spPr>
            <a:xfrm>
              <a:off x="4832252" y="4139109"/>
              <a:ext cx="773723" cy="584775"/>
            </a:xfrm>
            <a:prstGeom prst="rect">
              <a:avLst/>
            </a:prstGeom>
            <a:noFill/>
          </p:spPr>
          <p:txBody>
            <a:bodyPr wrap="square" rtlCol="0">
              <a:spAutoFit/>
            </a:bodyPr>
            <a:lstStyle/>
            <a:p>
              <a:pPr algn="ctr"/>
              <a:r>
                <a:rPr lang="en-TW" sz="3200" b="1" dirty="0"/>
                <a:t>+</a:t>
              </a:r>
            </a:p>
          </p:txBody>
        </p:sp>
        <p:cxnSp>
          <p:nvCxnSpPr>
            <p:cNvPr id="133" name="Straight Connector 132">
              <a:extLst>
                <a:ext uri="{FF2B5EF4-FFF2-40B4-BE49-F238E27FC236}">
                  <a16:creationId xmlns:a16="http://schemas.microsoft.com/office/drawing/2014/main" id="{F27225FE-165A-3C2C-B293-2D12F482E372}"/>
                </a:ext>
              </a:extLst>
            </p:cNvPr>
            <p:cNvCxnSpPr>
              <a:cxnSpLocks/>
              <a:stCxn id="138" idx="2"/>
              <a:endCxn id="145" idx="1"/>
            </p:cNvCxnSpPr>
            <p:nvPr/>
          </p:nvCxnSpPr>
          <p:spPr>
            <a:xfrm>
              <a:off x="1631732" y="4113353"/>
              <a:ext cx="3060389" cy="11126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05FA6B36-0E58-0DE4-AD8E-0A3124707A35}"/>
                </a:ext>
              </a:extLst>
            </p:cNvPr>
            <p:cNvSpPr txBox="1"/>
            <p:nvPr/>
          </p:nvSpPr>
          <p:spPr>
            <a:xfrm>
              <a:off x="2252607" y="4404621"/>
              <a:ext cx="773723" cy="584775"/>
            </a:xfrm>
            <a:prstGeom prst="rect">
              <a:avLst/>
            </a:prstGeom>
            <a:noFill/>
          </p:spPr>
          <p:txBody>
            <a:bodyPr wrap="square" rtlCol="0">
              <a:spAutoFit/>
            </a:bodyPr>
            <a:lstStyle/>
            <a:p>
              <a:pPr algn="ctr"/>
              <a:r>
                <a:rPr lang="en-TW" sz="3200" b="1" dirty="0"/>
                <a:t>~</a:t>
              </a:r>
            </a:p>
          </p:txBody>
        </p:sp>
      </p:grpSp>
    </p:spTree>
    <p:extLst>
      <p:ext uri="{BB962C8B-B14F-4D97-AF65-F5344CB8AC3E}">
        <p14:creationId xmlns:p14="http://schemas.microsoft.com/office/powerpoint/2010/main" val="849658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3" name="Title 2">
            <a:extLst>
              <a:ext uri="{FF2B5EF4-FFF2-40B4-BE49-F238E27FC236}">
                <a16:creationId xmlns:a16="http://schemas.microsoft.com/office/drawing/2014/main" id="{BCE37003-D58E-ED86-0A00-C88567B709AE}"/>
              </a:ext>
            </a:extLst>
          </p:cNvPr>
          <p:cNvSpPr>
            <a:spLocks noGrp="1"/>
          </p:cNvSpPr>
          <p:nvPr>
            <p:ph type="title"/>
          </p:nvPr>
        </p:nvSpPr>
        <p:spPr>
          <a:xfrm>
            <a:off x="0" y="365127"/>
            <a:ext cx="12192000" cy="1325563"/>
          </a:xfrm>
        </p:spPr>
        <p:txBody>
          <a:bodyPr>
            <a:normAutofit/>
          </a:bodyPr>
          <a:lstStyle/>
          <a:p>
            <a:pPr algn="ctr"/>
            <a:r>
              <a:rPr lang="en-US" sz="3200" b="1" dirty="0">
                <a:latin typeface="+mn-lt"/>
              </a:rPr>
              <a:t>Social Network Structure Knowledge Smooths Social Interactions</a:t>
            </a:r>
            <a:endParaRPr lang="en-TW" sz="3200" dirty="0">
              <a:latin typeface="+mn-lt"/>
            </a:endParaRPr>
          </a:p>
        </p:txBody>
      </p:sp>
      <p:grpSp>
        <p:nvGrpSpPr>
          <p:cNvPr id="2" name="Group 1">
            <a:extLst>
              <a:ext uri="{FF2B5EF4-FFF2-40B4-BE49-F238E27FC236}">
                <a16:creationId xmlns:a16="http://schemas.microsoft.com/office/drawing/2014/main" id="{7A74538D-8C23-98ED-237B-E9EF498D85A5}"/>
              </a:ext>
            </a:extLst>
          </p:cNvPr>
          <p:cNvGrpSpPr/>
          <p:nvPr/>
        </p:nvGrpSpPr>
        <p:grpSpPr>
          <a:xfrm>
            <a:off x="9642079" y="2769880"/>
            <a:ext cx="1643575" cy="1318240"/>
            <a:chOff x="1623384" y="1288330"/>
            <a:chExt cx="1643575" cy="1318240"/>
          </a:xfrm>
        </p:grpSpPr>
        <p:sp>
          <p:nvSpPr>
            <p:cNvPr id="41" name="Rounded Rectangle 40">
              <a:extLst>
                <a:ext uri="{FF2B5EF4-FFF2-40B4-BE49-F238E27FC236}">
                  <a16:creationId xmlns:a16="http://schemas.microsoft.com/office/drawing/2014/main" id="{48359AF3-42C9-77DB-0F3F-76FC11D63919}"/>
                </a:ext>
              </a:extLst>
            </p:cNvPr>
            <p:cNvSpPr/>
            <p:nvPr/>
          </p:nvSpPr>
          <p:spPr>
            <a:xfrm>
              <a:off x="1623384" y="1814173"/>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grpSp>
          <p:nvGrpSpPr>
            <p:cNvPr id="43" name="Group 42">
              <a:extLst>
                <a:ext uri="{FF2B5EF4-FFF2-40B4-BE49-F238E27FC236}">
                  <a16:creationId xmlns:a16="http://schemas.microsoft.com/office/drawing/2014/main" id="{8234A479-B3AF-58AB-678C-CD9D87BAFA07}"/>
                </a:ext>
              </a:extLst>
            </p:cNvPr>
            <p:cNvGrpSpPr/>
            <p:nvPr/>
          </p:nvGrpSpPr>
          <p:grpSpPr>
            <a:xfrm>
              <a:off x="2352559" y="1288330"/>
              <a:ext cx="914400" cy="914400"/>
              <a:chOff x="7824741" y="3241809"/>
              <a:chExt cx="914400" cy="914400"/>
            </a:xfrm>
          </p:grpSpPr>
          <p:sp>
            <p:nvSpPr>
              <p:cNvPr id="40" name="Oval 39">
                <a:extLst>
                  <a:ext uri="{FF2B5EF4-FFF2-40B4-BE49-F238E27FC236}">
                    <a16:creationId xmlns:a16="http://schemas.microsoft.com/office/drawing/2014/main" id="{BA66532A-4213-762F-92F1-20C6B803BFAA}"/>
                  </a:ext>
                </a:extLst>
              </p:cNvPr>
              <p:cNvSpPr>
                <a:spLocks noChangeAspect="1"/>
              </p:cNvSpPr>
              <p:nvPr/>
            </p:nvSpPr>
            <p:spPr>
              <a:xfrm>
                <a:off x="7939070" y="3359874"/>
                <a:ext cx="684000" cy="684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p>
            </p:txBody>
          </p:sp>
          <p:pic>
            <p:nvPicPr>
              <p:cNvPr id="16" name="Graphic 15" descr="Smiling face with no fill">
                <a:extLst>
                  <a:ext uri="{FF2B5EF4-FFF2-40B4-BE49-F238E27FC236}">
                    <a16:creationId xmlns:a16="http://schemas.microsoft.com/office/drawing/2014/main" id="{CB33B3B9-B0D5-A3A8-A3B5-6F556F28F8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4741" y="3241809"/>
                <a:ext cx="914400" cy="914400"/>
              </a:xfrm>
              <a:prstGeom prst="rect">
                <a:avLst/>
              </a:prstGeom>
            </p:spPr>
          </p:pic>
        </p:grpSp>
      </p:grpSp>
      <p:grpSp>
        <p:nvGrpSpPr>
          <p:cNvPr id="58" name="Group 57">
            <a:extLst>
              <a:ext uri="{FF2B5EF4-FFF2-40B4-BE49-F238E27FC236}">
                <a16:creationId xmlns:a16="http://schemas.microsoft.com/office/drawing/2014/main" id="{8BBC77D8-D96E-1764-AD38-6E844002E3B2}"/>
              </a:ext>
            </a:extLst>
          </p:cNvPr>
          <p:cNvGrpSpPr/>
          <p:nvPr/>
        </p:nvGrpSpPr>
        <p:grpSpPr>
          <a:xfrm>
            <a:off x="541758" y="1595416"/>
            <a:ext cx="5193444" cy="4100426"/>
            <a:chOff x="1038544" y="1521785"/>
            <a:chExt cx="5193444" cy="4100426"/>
          </a:xfrm>
        </p:grpSpPr>
        <p:grpSp>
          <p:nvGrpSpPr>
            <p:cNvPr id="63" name="Group 62">
              <a:extLst>
                <a:ext uri="{FF2B5EF4-FFF2-40B4-BE49-F238E27FC236}">
                  <a16:creationId xmlns:a16="http://schemas.microsoft.com/office/drawing/2014/main" id="{A9AC27CA-B005-1363-A004-4D9C7D1CF997}"/>
                </a:ext>
              </a:extLst>
            </p:cNvPr>
            <p:cNvGrpSpPr/>
            <p:nvPr/>
          </p:nvGrpSpPr>
          <p:grpSpPr>
            <a:xfrm>
              <a:off x="1038544" y="1690690"/>
              <a:ext cx="5193444" cy="3931521"/>
              <a:chOff x="4316316" y="1997611"/>
              <a:chExt cx="5193444" cy="3931521"/>
            </a:xfrm>
          </p:grpSpPr>
          <p:sp>
            <p:nvSpPr>
              <p:cNvPr id="87" name="Rounded Rectangle 86">
                <a:extLst>
                  <a:ext uri="{FF2B5EF4-FFF2-40B4-BE49-F238E27FC236}">
                    <a16:creationId xmlns:a16="http://schemas.microsoft.com/office/drawing/2014/main" id="{099947C8-C297-F12E-4200-915A253DBC6C}"/>
                  </a:ext>
                </a:extLst>
              </p:cNvPr>
              <p:cNvSpPr/>
              <p:nvPr/>
            </p:nvSpPr>
            <p:spPr>
              <a:xfrm>
                <a:off x="4316316" y="1997611"/>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Father</a:t>
                </a:r>
              </a:p>
            </p:txBody>
          </p:sp>
          <p:sp>
            <p:nvSpPr>
              <p:cNvPr id="88" name="Rounded Rectangle 87">
                <a:extLst>
                  <a:ext uri="{FF2B5EF4-FFF2-40B4-BE49-F238E27FC236}">
                    <a16:creationId xmlns:a16="http://schemas.microsoft.com/office/drawing/2014/main" id="{86817C0A-112F-84ED-058D-0E2B615D8B34}"/>
                  </a:ext>
                </a:extLst>
              </p:cNvPr>
              <p:cNvSpPr/>
              <p:nvPr/>
            </p:nvSpPr>
            <p:spPr>
              <a:xfrm>
                <a:off x="7114109" y="1997611"/>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Mother</a:t>
                </a:r>
              </a:p>
            </p:txBody>
          </p:sp>
          <p:cxnSp>
            <p:nvCxnSpPr>
              <p:cNvPr id="89" name="Straight Connector 88">
                <a:extLst>
                  <a:ext uri="{FF2B5EF4-FFF2-40B4-BE49-F238E27FC236}">
                    <a16:creationId xmlns:a16="http://schemas.microsoft.com/office/drawing/2014/main" id="{A79C1095-A405-AFD6-131E-B7884CE7D474}"/>
                  </a:ext>
                </a:extLst>
              </p:cNvPr>
              <p:cNvCxnSpPr>
                <a:stCxn id="87" idx="3"/>
                <a:endCxn id="88" idx="1"/>
              </p:cNvCxnSpPr>
              <p:nvPr/>
            </p:nvCxnSpPr>
            <p:spPr>
              <a:xfrm>
                <a:off x="5502691" y="2393810"/>
                <a:ext cx="16114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Rounded Rectangle 89">
                <a:extLst>
                  <a:ext uri="{FF2B5EF4-FFF2-40B4-BE49-F238E27FC236}">
                    <a16:creationId xmlns:a16="http://schemas.microsoft.com/office/drawing/2014/main" id="{AE2C70CB-6772-8122-85A5-0350FC839F18}"/>
                  </a:ext>
                </a:extLst>
              </p:cNvPr>
              <p:cNvSpPr/>
              <p:nvPr/>
            </p:nvSpPr>
            <p:spPr>
              <a:xfrm>
                <a:off x="4316316" y="3627877"/>
                <a:ext cx="1186375"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Bob</a:t>
                </a:r>
              </a:p>
            </p:txBody>
          </p:sp>
          <p:sp>
            <p:nvSpPr>
              <p:cNvPr id="91" name="Rounded Rectangle 90">
                <a:extLst>
                  <a:ext uri="{FF2B5EF4-FFF2-40B4-BE49-F238E27FC236}">
                    <a16:creationId xmlns:a16="http://schemas.microsoft.com/office/drawing/2014/main" id="{61162BA5-61D1-6A2D-3107-E667C5EF015C}"/>
                  </a:ext>
                </a:extLst>
              </p:cNvPr>
              <p:cNvSpPr/>
              <p:nvPr/>
            </p:nvSpPr>
            <p:spPr>
              <a:xfrm>
                <a:off x="7114109" y="3627877"/>
                <a:ext cx="138277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Alice</a:t>
                </a:r>
              </a:p>
            </p:txBody>
          </p:sp>
          <p:cxnSp>
            <p:nvCxnSpPr>
              <p:cNvPr id="92" name="Straight Connector 91">
                <a:extLst>
                  <a:ext uri="{FF2B5EF4-FFF2-40B4-BE49-F238E27FC236}">
                    <a16:creationId xmlns:a16="http://schemas.microsoft.com/office/drawing/2014/main" id="{3C07C674-730B-E5E0-54BA-7FAEC67095AA}"/>
                  </a:ext>
                </a:extLst>
              </p:cNvPr>
              <p:cNvCxnSpPr>
                <a:stCxn id="90" idx="3"/>
                <a:endCxn id="91" idx="1"/>
              </p:cNvCxnSpPr>
              <p:nvPr/>
            </p:nvCxnSpPr>
            <p:spPr>
              <a:xfrm>
                <a:off x="5502691" y="4024076"/>
                <a:ext cx="16114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CBB646E-64A3-BF1A-29FB-872EA590AF42}"/>
                  </a:ext>
                </a:extLst>
              </p:cNvPr>
              <p:cNvCxnSpPr>
                <a:cxnSpLocks/>
                <a:stCxn id="87" idx="2"/>
                <a:endCxn id="91" idx="0"/>
              </p:cNvCxnSpPr>
              <p:nvPr/>
            </p:nvCxnSpPr>
            <p:spPr>
              <a:xfrm>
                <a:off x="4909504" y="2790008"/>
                <a:ext cx="2895994"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33036AC-36E7-2F22-2A73-B0C9542A6940}"/>
                  </a:ext>
                </a:extLst>
              </p:cNvPr>
              <p:cNvCxnSpPr>
                <a:cxnSpLocks/>
                <a:stCxn id="90" idx="0"/>
                <a:endCxn id="88" idx="2"/>
              </p:cNvCxnSpPr>
              <p:nvPr/>
            </p:nvCxnSpPr>
            <p:spPr>
              <a:xfrm flipV="1">
                <a:off x="4909504" y="2790008"/>
                <a:ext cx="2895994"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CF5B172-E5D5-91C4-92C8-A27AAAC0F81C}"/>
                  </a:ext>
                </a:extLst>
              </p:cNvPr>
              <p:cNvCxnSpPr>
                <a:cxnSpLocks/>
                <a:stCxn id="87" idx="2"/>
                <a:endCxn id="90" idx="0"/>
              </p:cNvCxnSpPr>
              <p:nvPr/>
            </p:nvCxnSpPr>
            <p:spPr>
              <a:xfrm>
                <a:off x="4909504" y="2790008"/>
                <a:ext cx="0"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2A09D91-45BD-8338-77DE-D4133A6D03BE}"/>
                  </a:ext>
                </a:extLst>
              </p:cNvPr>
              <p:cNvCxnSpPr>
                <a:cxnSpLocks/>
                <a:stCxn id="88" idx="2"/>
                <a:endCxn id="91" idx="0"/>
              </p:cNvCxnSpPr>
              <p:nvPr/>
            </p:nvCxnSpPr>
            <p:spPr>
              <a:xfrm>
                <a:off x="7805498" y="2790008"/>
                <a:ext cx="0" cy="837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Rounded Rectangle 96">
                <a:extLst>
                  <a:ext uri="{FF2B5EF4-FFF2-40B4-BE49-F238E27FC236}">
                    <a16:creationId xmlns:a16="http://schemas.microsoft.com/office/drawing/2014/main" id="{B6E6D6D3-3900-42E9-378A-F38CEA815430}"/>
                  </a:ext>
                </a:extLst>
              </p:cNvPr>
              <p:cNvSpPr/>
              <p:nvPr/>
            </p:nvSpPr>
            <p:spPr>
              <a:xfrm>
                <a:off x="7969893" y="5136735"/>
                <a:ext cx="1539867" cy="7923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Kate</a:t>
                </a:r>
              </a:p>
            </p:txBody>
          </p:sp>
          <p:cxnSp>
            <p:nvCxnSpPr>
              <p:cNvPr id="98" name="Straight Connector 97">
                <a:extLst>
                  <a:ext uri="{FF2B5EF4-FFF2-40B4-BE49-F238E27FC236}">
                    <a16:creationId xmlns:a16="http://schemas.microsoft.com/office/drawing/2014/main" id="{0EC3B5A1-CF00-0D42-F20D-820682B3ED38}"/>
                  </a:ext>
                </a:extLst>
              </p:cNvPr>
              <p:cNvCxnSpPr>
                <a:cxnSpLocks/>
                <a:stCxn id="91" idx="2"/>
                <a:endCxn id="97" idx="0"/>
              </p:cNvCxnSpPr>
              <p:nvPr/>
            </p:nvCxnSpPr>
            <p:spPr>
              <a:xfrm>
                <a:off x="7805498" y="4420274"/>
                <a:ext cx="934329" cy="716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E83BF36B-49F7-74F1-B80C-5397089BE25E}"/>
                </a:ext>
              </a:extLst>
            </p:cNvPr>
            <p:cNvSpPr txBox="1"/>
            <p:nvPr/>
          </p:nvSpPr>
          <p:spPr>
            <a:xfrm>
              <a:off x="2643766" y="1521785"/>
              <a:ext cx="773723" cy="584775"/>
            </a:xfrm>
            <a:prstGeom prst="rect">
              <a:avLst/>
            </a:prstGeom>
            <a:noFill/>
          </p:spPr>
          <p:txBody>
            <a:bodyPr wrap="square" rtlCol="0">
              <a:spAutoFit/>
            </a:bodyPr>
            <a:lstStyle/>
            <a:p>
              <a:pPr algn="ctr"/>
              <a:r>
                <a:rPr lang="en-TW" sz="3200" b="1" dirty="0"/>
                <a:t>++</a:t>
              </a:r>
            </a:p>
          </p:txBody>
        </p:sp>
        <p:sp>
          <p:nvSpPr>
            <p:cNvPr id="65" name="TextBox 64">
              <a:extLst>
                <a:ext uri="{FF2B5EF4-FFF2-40B4-BE49-F238E27FC236}">
                  <a16:creationId xmlns:a16="http://schemas.microsoft.com/office/drawing/2014/main" id="{95B5C198-69F3-6C27-5A49-8374473D4EA0}"/>
                </a:ext>
              </a:extLst>
            </p:cNvPr>
            <p:cNvSpPr txBox="1"/>
            <p:nvPr/>
          </p:nvSpPr>
          <p:spPr>
            <a:xfrm>
              <a:off x="1052128" y="2586896"/>
              <a:ext cx="773723" cy="584775"/>
            </a:xfrm>
            <a:prstGeom prst="rect">
              <a:avLst/>
            </a:prstGeom>
            <a:noFill/>
          </p:spPr>
          <p:txBody>
            <a:bodyPr wrap="square" rtlCol="0">
              <a:spAutoFit/>
            </a:bodyPr>
            <a:lstStyle/>
            <a:p>
              <a:pPr algn="ctr"/>
              <a:r>
                <a:rPr lang="en-TW" sz="3200" b="1" dirty="0"/>
                <a:t>+</a:t>
              </a:r>
            </a:p>
          </p:txBody>
        </p:sp>
        <p:sp>
          <p:nvSpPr>
            <p:cNvPr id="66" name="TextBox 65">
              <a:extLst>
                <a:ext uri="{FF2B5EF4-FFF2-40B4-BE49-F238E27FC236}">
                  <a16:creationId xmlns:a16="http://schemas.microsoft.com/office/drawing/2014/main" id="{0AB65F62-40B9-BA53-7DA5-BCD747A36171}"/>
                </a:ext>
              </a:extLst>
            </p:cNvPr>
            <p:cNvSpPr txBox="1"/>
            <p:nvPr/>
          </p:nvSpPr>
          <p:spPr>
            <a:xfrm>
              <a:off x="4427709" y="2596738"/>
              <a:ext cx="773723" cy="584775"/>
            </a:xfrm>
            <a:prstGeom prst="rect">
              <a:avLst/>
            </a:prstGeom>
            <a:noFill/>
          </p:spPr>
          <p:txBody>
            <a:bodyPr wrap="square" rtlCol="0">
              <a:spAutoFit/>
            </a:bodyPr>
            <a:lstStyle/>
            <a:p>
              <a:pPr algn="ctr"/>
              <a:r>
                <a:rPr lang="en-TW" sz="3200" b="1" dirty="0"/>
                <a:t>++</a:t>
              </a:r>
            </a:p>
          </p:txBody>
        </p:sp>
        <p:sp>
          <p:nvSpPr>
            <p:cNvPr id="68" name="TextBox 67">
              <a:extLst>
                <a:ext uri="{FF2B5EF4-FFF2-40B4-BE49-F238E27FC236}">
                  <a16:creationId xmlns:a16="http://schemas.microsoft.com/office/drawing/2014/main" id="{DD7EFCD4-DF07-B630-5CDD-013504D3E239}"/>
                </a:ext>
              </a:extLst>
            </p:cNvPr>
            <p:cNvSpPr txBox="1"/>
            <p:nvPr/>
          </p:nvSpPr>
          <p:spPr>
            <a:xfrm>
              <a:off x="2092047" y="2274839"/>
              <a:ext cx="773723" cy="584775"/>
            </a:xfrm>
            <a:prstGeom prst="rect">
              <a:avLst/>
            </a:prstGeom>
            <a:noFill/>
          </p:spPr>
          <p:txBody>
            <a:bodyPr wrap="square" rtlCol="0">
              <a:spAutoFit/>
            </a:bodyPr>
            <a:lstStyle/>
            <a:p>
              <a:pPr algn="ctr"/>
              <a:r>
                <a:rPr lang="en-TW" sz="3200" b="1" dirty="0"/>
                <a:t>+</a:t>
              </a:r>
            </a:p>
          </p:txBody>
        </p:sp>
        <p:sp>
          <p:nvSpPr>
            <p:cNvPr id="80" name="TextBox 79">
              <a:extLst>
                <a:ext uri="{FF2B5EF4-FFF2-40B4-BE49-F238E27FC236}">
                  <a16:creationId xmlns:a16="http://schemas.microsoft.com/office/drawing/2014/main" id="{1664AB65-305F-27C6-FB13-5E0C325CA5E5}"/>
                </a:ext>
              </a:extLst>
            </p:cNvPr>
            <p:cNvSpPr txBox="1"/>
            <p:nvPr/>
          </p:nvSpPr>
          <p:spPr>
            <a:xfrm>
              <a:off x="3189584" y="2260944"/>
              <a:ext cx="773723" cy="584775"/>
            </a:xfrm>
            <a:prstGeom prst="rect">
              <a:avLst/>
            </a:prstGeom>
            <a:noFill/>
          </p:spPr>
          <p:txBody>
            <a:bodyPr wrap="square" rtlCol="0">
              <a:spAutoFit/>
            </a:bodyPr>
            <a:lstStyle/>
            <a:p>
              <a:pPr algn="ctr"/>
              <a:r>
                <a:rPr lang="en-TW" sz="3200" b="1" dirty="0"/>
                <a:t>++</a:t>
              </a:r>
            </a:p>
          </p:txBody>
        </p:sp>
        <p:sp>
          <p:nvSpPr>
            <p:cNvPr id="81" name="TextBox 80">
              <a:extLst>
                <a:ext uri="{FF2B5EF4-FFF2-40B4-BE49-F238E27FC236}">
                  <a16:creationId xmlns:a16="http://schemas.microsoft.com/office/drawing/2014/main" id="{DA751A3C-8758-568A-8389-3B103F095342}"/>
                </a:ext>
              </a:extLst>
            </p:cNvPr>
            <p:cNvSpPr txBox="1"/>
            <p:nvPr/>
          </p:nvSpPr>
          <p:spPr>
            <a:xfrm>
              <a:off x="2639469" y="3205467"/>
              <a:ext cx="773723" cy="584775"/>
            </a:xfrm>
            <a:prstGeom prst="rect">
              <a:avLst/>
            </a:prstGeom>
            <a:noFill/>
          </p:spPr>
          <p:txBody>
            <a:bodyPr wrap="square" rtlCol="0">
              <a:spAutoFit/>
            </a:bodyPr>
            <a:lstStyle/>
            <a:p>
              <a:pPr algn="ctr"/>
              <a:r>
                <a:rPr lang="en-TW" sz="3200" b="1" dirty="0"/>
                <a:t>-</a:t>
              </a:r>
            </a:p>
          </p:txBody>
        </p:sp>
        <p:sp>
          <p:nvSpPr>
            <p:cNvPr id="84" name="TextBox 83">
              <a:extLst>
                <a:ext uri="{FF2B5EF4-FFF2-40B4-BE49-F238E27FC236}">
                  <a16:creationId xmlns:a16="http://schemas.microsoft.com/office/drawing/2014/main" id="{C9AC6A1B-BFB2-72AA-112C-AE026EEE342C}"/>
                </a:ext>
              </a:extLst>
            </p:cNvPr>
            <p:cNvSpPr txBox="1"/>
            <p:nvPr/>
          </p:nvSpPr>
          <p:spPr>
            <a:xfrm>
              <a:off x="4832252" y="4139109"/>
              <a:ext cx="773723" cy="584775"/>
            </a:xfrm>
            <a:prstGeom prst="rect">
              <a:avLst/>
            </a:prstGeom>
            <a:noFill/>
          </p:spPr>
          <p:txBody>
            <a:bodyPr wrap="square" rtlCol="0">
              <a:spAutoFit/>
            </a:bodyPr>
            <a:lstStyle/>
            <a:p>
              <a:pPr algn="ctr"/>
              <a:r>
                <a:rPr lang="en-TW" sz="3200" b="1" dirty="0"/>
                <a:t>+</a:t>
              </a:r>
            </a:p>
          </p:txBody>
        </p:sp>
        <p:cxnSp>
          <p:nvCxnSpPr>
            <p:cNvPr id="85" name="Straight Connector 84">
              <a:extLst>
                <a:ext uri="{FF2B5EF4-FFF2-40B4-BE49-F238E27FC236}">
                  <a16:creationId xmlns:a16="http://schemas.microsoft.com/office/drawing/2014/main" id="{679BBE8E-389E-6615-DD81-25F854ADAB08}"/>
                </a:ext>
              </a:extLst>
            </p:cNvPr>
            <p:cNvCxnSpPr>
              <a:cxnSpLocks/>
              <a:stCxn id="90" idx="2"/>
              <a:endCxn id="97" idx="1"/>
            </p:cNvCxnSpPr>
            <p:nvPr/>
          </p:nvCxnSpPr>
          <p:spPr>
            <a:xfrm>
              <a:off x="1631732" y="4113353"/>
              <a:ext cx="3060389" cy="11126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80588125-B4E5-F8EA-AB18-823E893098EB}"/>
                </a:ext>
              </a:extLst>
            </p:cNvPr>
            <p:cNvSpPr txBox="1"/>
            <p:nvPr/>
          </p:nvSpPr>
          <p:spPr>
            <a:xfrm>
              <a:off x="2252607" y="4404621"/>
              <a:ext cx="773723" cy="584775"/>
            </a:xfrm>
            <a:prstGeom prst="rect">
              <a:avLst/>
            </a:prstGeom>
            <a:noFill/>
          </p:spPr>
          <p:txBody>
            <a:bodyPr wrap="square" rtlCol="0">
              <a:spAutoFit/>
            </a:bodyPr>
            <a:lstStyle/>
            <a:p>
              <a:pPr algn="ctr"/>
              <a:r>
                <a:rPr lang="en-TW" sz="3200" b="1" dirty="0"/>
                <a:t>~</a:t>
              </a:r>
            </a:p>
          </p:txBody>
        </p:sp>
      </p:grpSp>
      <p:pic>
        <p:nvPicPr>
          <p:cNvPr id="10" name="Graphic 9" descr="Robot">
            <a:extLst>
              <a:ext uri="{FF2B5EF4-FFF2-40B4-BE49-F238E27FC236}">
                <a16:creationId xmlns:a16="http://schemas.microsoft.com/office/drawing/2014/main" id="{57ADF0C1-BC42-9E87-E533-4379FDF47D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5558" y="2948475"/>
            <a:ext cx="2484783" cy="2484783"/>
          </a:xfrm>
          <a:prstGeom prst="rect">
            <a:avLst/>
          </a:prstGeom>
        </p:spPr>
      </p:pic>
      <p:sp>
        <p:nvSpPr>
          <p:cNvPr id="5" name="Rounded Rectangular Callout 4">
            <a:extLst>
              <a:ext uri="{FF2B5EF4-FFF2-40B4-BE49-F238E27FC236}">
                <a16:creationId xmlns:a16="http://schemas.microsoft.com/office/drawing/2014/main" id="{C7ECBDD4-A5E8-49DE-A63E-7E7620090D9B}"/>
              </a:ext>
            </a:extLst>
          </p:cNvPr>
          <p:cNvSpPr/>
          <p:nvPr/>
        </p:nvSpPr>
        <p:spPr>
          <a:xfrm flipH="1">
            <a:off x="5642358" y="1561046"/>
            <a:ext cx="3524191" cy="1079190"/>
          </a:xfrm>
          <a:prstGeom prst="wedgeRoundRectCallout">
            <a:avLst>
              <a:gd name="adj1" fmla="val 2033"/>
              <a:gd name="adj2" fmla="val 87060"/>
              <a:gd name="adj3" fmla="val 1666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FA1FFB8C-1072-739F-5F7F-7A34558C2BEA}"/>
              </a:ext>
            </a:extLst>
          </p:cNvPr>
          <p:cNvSpPr txBox="1"/>
          <p:nvPr/>
        </p:nvSpPr>
        <p:spPr>
          <a:xfrm>
            <a:off x="5748455" y="1743698"/>
            <a:ext cx="3329284" cy="707886"/>
          </a:xfrm>
          <a:prstGeom prst="rect">
            <a:avLst/>
          </a:prstGeom>
          <a:noFill/>
        </p:spPr>
        <p:txBody>
          <a:bodyPr wrap="square" rtlCol="0">
            <a:spAutoFit/>
          </a:bodyPr>
          <a:lstStyle/>
          <a:p>
            <a:r>
              <a:rPr lang="en-TW" sz="2000" dirty="0"/>
              <a:t>We could talk to Mom about it but let’s not let Alice know.</a:t>
            </a:r>
          </a:p>
        </p:txBody>
      </p:sp>
      <p:sp>
        <p:nvSpPr>
          <p:cNvPr id="72" name="Right Arrow 71">
            <a:extLst>
              <a:ext uri="{FF2B5EF4-FFF2-40B4-BE49-F238E27FC236}">
                <a16:creationId xmlns:a16="http://schemas.microsoft.com/office/drawing/2014/main" id="{2F4E84C1-76D5-F0FC-75EE-647549D557DD}"/>
              </a:ext>
            </a:extLst>
          </p:cNvPr>
          <p:cNvSpPr/>
          <p:nvPr/>
        </p:nvSpPr>
        <p:spPr>
          <a:xfrm>
            <a:off x="5691135" y="3813218"/>
            <a:ext cx="755374" cy="37579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482168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46" name="TextBox 45">
            <a:extLst>
              <a:ext uri="{FF2B5EF4-FFF2-40B4-BE49-F238E27FC236}">
                <a16:creationId xmlns:a16="http://schemas.microsoft.com/office/drawing/2014/main" id="{A5403F58-7E49-272A-B5B3-898D3A363618}"/>
              </a:ext>
            </a:extLst>
          </p:cNvPr>
          <p:cNvSpPr txBox="1"/>
          <p:nvPr/>
        </p:nvSpPr>
        <p:spPr>
          <a:xfrm>
            <a:off x="8930345" y="1585905"/>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   #  #</a:t>
            </a:r>
          </a:p>
          <a:p>
            <a:r>
              <a:rPr lang="en-TW" dirty="0">
                <a:latin typeface="Courier New" panose="02070309020205020404" pitchFamily="49" charset="0"/>
                <a:cs typeface="Courier New" panose="02070309020205020404" pitchFamily="49" charset="0"/>
              </a:rPr>
              <a:t>#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   P     #</a:t>
            </a:r>
          </a:p>
          <a:p>
            <a:r>
              <a:rPr lang="en-TW" dirty="0">
                <a:latin typeface="Courier New" panose="02070309020205020404" pitchFamily="49" charset="0"/>
                <a:cs typeface="Courier New" panose="02070309020205020404" pitchFamily="49" charset="0"/>
              </a:rPr>
              <a:t>#  N #     A##</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sp>
        <p:nvSpPr>
          <p:cNvPr id="90" name="Google Shape;90;p16"/>
          <p:cNvSpPr txBox="1">
            <a:spLocks noGrp="1"/>
          </p:cNvSpPr>
          <p:nvPr>
            <p:ph type="title"/>
          </p:nvPr>
        </p:nvSpPr>
        <p:spPr>
          <a:xfrm>
            <a:off x="838200" y="126591"/>
            <a:ext cx="10515600" cy="1325563"/>
          </a:xfrm>
          <a:prstGeom prst="rect">
            <a:avLst/>
          </a:prstGeom>
        </p:spPr>
        <p:txBody>
          <a:bodyPr spcFirstLastPara="1" vert="horz" wrap="square" lIns="121900" tIns="121900" rIns="121900" bIns="121900" rtlCol="0" anchor="t" anchorCtr="0">
            <a:noAutofit/>
          </a:bodyPr>
          <a:lstStyle/>
          <a:p>
            <a:pPr algn="ctr">
              <a:lnSpc>
                <a:spcPct val="100000"/>
              </a:lnSpc>
              <a:buSzPts val="990"/>
            </a:pPr>
            <a:r>
              <a:rPr lang="en-US" altLang="zh-TW" sz="3200" b="1" dirty="0">
                <a:solidFill>
                  <a:srgbClr val="000000"/>
                </a:solidFill>
                <a:latin typeface="+mn-lt"/>
                <a:ea typeface="Arial"/>
                <a:cs typeface="Arial"/>
                <a:sym typeface="Arial"/>
              </a:rPr>
              <a:t>Simulating Hidden Social Structures that Drive Social Approach Behavioral Trajectories in </a:t>
            </a:r>
            <a:r>
              <a:rPr lang="en-US" altLang="zh-TW" sz="3200" b="1" dirty="0" err="1">
                <a:solidFill>
                  <a:srgbClr val="000000"/>
                </a:solidFill>
                <a:latin typeface="+mn-lt"/>
                <a:ea typeface="Arial"/>
                <a:cs typeface="Arial"/>
                <a:sym typeface="Arial"/>
              </a:rPr>
              <a:t>Gridworld</a:t>
            </a:r>
            <a:endParaRPr sz="3200" b="1" dirty="0">
              <a:solidFill>
                <a:srgbClr val="000000"/>
              </a:solidFill>
              <a:latin typeface="+mn-lt"/>
              <a:ea typeface="Arial"/>
              <a:cs typeface="Arial"/>
              <a:sym typeface="Arial"/>
            </a:endParaRPr>
          </a:p>
          <a:p>
            <a:pPr>
              <a:lnSpc>
                <a:spcPct val="100000"/>
              </a:lnSpc>
              <a:buSzPts val="990"/>
            </a:pPr>
            <a:endParaRPr sz="3200" b="1" dirty="0">
              <a:latin typeface="+mn-lt"/>
            </a:endParaRPr>
          </a:p>
        </p:txBody>
      </p:sp>
      <p:graphicFrame>
        <p:nvGraphicFramePr>
          <p:cNvPr id="35" name="Table 35">
            <a:extLst>
              <a:ext uri="{FF2B5EF4-FFF2-40B4-BE49-F238E27FC236}">
                <a16:creationId xmlns:a16="http://schemas.microsoft.com/office/drawing/2014/main" id="{D82FB0D7-87D8-974C-C3BE-FC8852870FD2}"/>
              </a:ext>
            </a:extLst>
          </p:cNvPr>
          <p:cNvGraphicFramePr>
            <a:graphicFrameLocks noGrp="1"/>
          </p:cNvGraphicFramePr>
          <p:nvPr>
            <p:extLst>
              <p:ext uri="{D42A27DB-BD31-4B8C-83A1-F6EECF244321}">
                <p14:modId xmlns:p14="http://schemas.microsoft.com/office/powerpoint/2010/main" val="1805029781"/>
              </p:ext>
            </p:extLst>
          </p:nvPr>
        </p:nvGraphicFramePr>
        <p:xfrm>
          <a:off x="3946131" y="1623133"/>
          <a:ext cx="4230882" cy="2863518"/>
        </p:xfrm>
        <a:graphic>
          <a:graphicData uri="http://schemas.openxmlformats.org/drawingml/2006/table">
            <a:tbl>
              <a:tblPr firstRow="1" bandRow="1">
                <a:tableStyleId>{2D5ABB26-0587-4C30-8999-92F81FD0307C}</a:tableStyleId>
              </a:tblPr>
              <a:tblGrid>
                <a:gridCol w="705147">
                  <a:extLst>
                    <a:ext uri="{9D8B030D-6E8A-4147-A177-3AD203B41FA5}">
                      <a16:colId xmlns:a16="http://schemas.microsoft.com/office/drawing/2014/main" val="4278371098"/>
                    </a:ext>
                  </a:extLst>
                </a:gridCol>
                <a:gridCol w="705147">
                  <a:extLst>
                    <a:ext uri="{9D8B030D-6E8A-4147-A177-3AD203B41FA5}">
                      <a16:colId xmlns:a16="http://schemas.microsoft.com/office/drawing/2014/main" val="2641163504"/>
                    </a:ext>
                  </a:extLst>
                </a:gridCol>
                <a:gridCol w="705147">
                  <a:extLst>
                    <a:ext uri="{9D8B030D-6E8A-4147-A177-3AD203B41FA5}">
                      <a16:colId xmlns:a16="http://schemas.microsoft.com/office/drawing/2014/main" val="3069607379"/>
                    </a:ext>
                  </a:extLst>
                </a:gridCol>
                <a:gridCol w="705147">
                  <a:extLst>
                    <a:ext uri="{9D8B030D-6E8A-4147-A177-3AD203B41FA5}">
                      <a16:colId xmlns:a16="http://schemas.microsoft.com/office/drawing/2014/main" val="17270813"/>
                    </a:ext>
                  </a:extLst>
                </a:gridCol>
                <a:gridCol w="705147">
                  <a:extLst>
                    <a:ext uri="{9D8B030D-6E8A-4147-A177-3AD203B41FA5}">
                      <a16:colId xmlns:a16="http://schemas.microsoft.com/office/drawing/2014/main" val="4129942680"/>
                    </a:ext>
                  </a:extLst>
                </a:gridCol>
                <a:gridCol w="705147">
                  <a:extLst>
                    <a:ext uri="{9D8B030D-6E8A-4147-A177-3AD203B41FA5}">
                      <a16:colId xmlns:a16="http://schemas.microsoft.com/office/drawing/2014/main" val="3546290552"/>
                    </a:ext>
                  </a:extLst>
                </a:gridCol>
              </a:tblGrid>
              <a:tr h="477253">
                <a:tc>
                  <a:txBody>
                    <a:bodyPr/>
                    <a:lstStyle/>
                    <a:p>
                      <a:pPr algn="ctr"/>
                      <a:endParaRPr lang="en-TW" sz="2000" b="1" i="1" baseline="-25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TW" sz="2000" b="1" i="1" baseline="-25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O</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P</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6904625"/>
                  </a:ext>
                </a:extLst>
              </a:tr>
              <a:tr h="477253">
                <a:tc>
                  <a:txBody>
                    <a:bodyPr/>
                    <a:lstStyle/>
                    <a:p>
                      <a:pPr algn="ctr"/>
                      <a:endParaRPr lang="en-TW" sz="2000" b="1" i="1" baseline="-25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u</a:t>
                      </a:r>
                      <a:r>
                        <a:rPr lang="en-TW" sz="2000" b="1" i="1" baseline="-25000" dirty="0">
                          <a:latin typeface="Times New Roman" panose="02020603050405020304" pitchFamily="18" charset="0"/>
                          <a:cs typeface="Times New Roman" panose="02020603050405020304" pitchFamily="18" charset="0"/>
                        </a:rPr>
                        <a:t>i.s*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064082"/>
                  </a:ext>
                </a:extLst>
              </a:tr>
              <a:tr h="477253">
                <a:tc rowSpan="4">
                  <a:txBody>
                    <a:bodyPr/>
                    <a:lstStyle/>
                    <a:p>
                      <a:pPr algn="ctr"/>
                      <a:r>
                        <a:rPr lang="en-TW" sz="2000" b="1" i="1" dirty="0">
                          <a:latin typeface="Times New Roman" panose="02020603050405020304" pitchFamily="18" charset="0"/>
                          <a:cs typeface="Times New Roman" panose="02020603050405020304" pitchFamily="18" charset="0"/>
                        </a:rPr>
                        <a:t>A</a:t>
                      </a:r>
                      <a:endParaRPr lang="en-TW" sz="2000" i="1"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a</a:t>
                      </a:r>
                      <a:r>
                        <a:rPr lang="en-TW" sz="2000" b="1" i="1" baseline="-25000" dirty="0">
                          <a:latin typeface="Times New Roman" panose="02020603050405020304" pitchFamily="18" charset="0"/>
                          <a:cs typeface="Times New Roman" panose="02020603050405020304" pitchFamily="18" charset="0"/>
                        </a:rPr>
                        <a:t>i=1</a:t>
                      </a:r>
                      <a:endParaRPr lang="en-TW" sz="2000" i="1"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TW" sz="2000" dirty="0">
                          <a:latin typeface="Times New Roman" panose="02020603050405020304" pitchFamily="18" charset="0"/>
                          <a:cs typeface="Times New Roman" panose="02020603050405020304" pitchFamily="18" charset="0"/>
                        </a:rPr>
                        <a:t>17</a:t>
                      </a:r>
                    </a:p>
                  </a:txBody>
                  <a:tcPr anchor="ctr">
                    <a:lnT w="12700" cap="flat" cmpd="sng" algn="ctr">
                      <a:solidFill>
                        <a:schemeClr val="tx1"/>
                      </a:solidFill>
                      <a:prstDash val="solid"/>
                      <a:round/>
                      <a:headEnd type="none" w="med" len="med"/>
                      <a:tailEnd type="none" w="med" len="med"/>
                    </a:lnT>
                  </a:tcPr>
                </a:tc>
                <a:tc>
                  <a:txBody>
                    <a:bodyPr/>
                    <a:lstStyle/>
                    <a:p>
                      <a:pPr algn="ctr"/>
                      <a:r>
                        <a:rPr lang="en-TW" sz="2000" dirty="0">
                          <a:latin typeface="Times New Roman" panose="02020603050405020304" pitchFamily="18" charset="0"/>
                          <a:cs typeface="Times New Roman" panose="02020603050405020304" pitchFamily="18" charset="0"/>
                        </a:rPr>
                        <a:t>16</a:t>
                      </a:r>
                    </a:p>
                  </a:txBody>
                  <a:tcPr anchor="ctr">
                    <a:lnT w="12700" cap="flat" cmpd="sng" algn="ctr">
                      <a:solidFill>
                        <a:schemeClr val="tx1"/>
                      </a:solidFill>
                      <a:prstDash val="solid"/>
                      <a:round/>
                      <a:headEnd type="none" w="med" len="med"/>
                      <a:tailEnd type="none" w="med" len="med"/>
                    </a:lnT>
                  </a:tcPr>
                </a:tc>
                <a:tc>
                  <a:txBody>
                    <a:bodyPr/>
                    <a:lstStyle/>
                    <a:p>
                      <a:pPr algn="ctr"/>
                      <a:r>
                        <a:rPr lang="en-TW" sz="2000" dirty="0">
                          <a:latin typeface="Times New Roman" panose="02020603050405020304" pitchFamily="18" charset="0"/>
                          <a:cs typeface="Times New Roman" panose="02020603050405020304" pitchFamily="18" charset="0"/>
                        </a:rPr>
                        <a:t>19</a:t>
                      </a:r>
                    </a:p>
                  </a:txBody>
                  <a:tcPr anchor="ctr">
                    <a:lnT w="12700" cap="flat" cmpd="sng" algn="ctr">
                      <a:solidFill>
                        <a:schemeClr val="tx1"/>
                      </a:solidFill>
                      <a:prstDash val="solid"/>
                      <a:round/>
                      <a:headEnd type="none" w="med" len="med"/>
                      <a:tailEnd type="none" w="med" len="med"/>
                    </a:lnT>
                  </a:tcPr>
                </a:tc>
                <a:tc>
                  <a:txBody>
                    <a:bodyPr/>
                    <a:lstStyle/>
                    <a:p>
                      <a:pPr algn="ctr"/>
                      <a:r>
                        <a:rPr lang="en-TW" sz="2000" dirty="0">
                          <a:latin typeface="Times New Roman" panose="02020603050405020304" pitchFamily="18" charset="0"/>
                          <a:cs typeface="Times New Roman" panose="02020603050405020304" pitchFamily="18" charset="0"/>
                        </a:rPr>
                        <a:t>14</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93490174"/>
                  </a:ext>
                </a:extLst>
              </a:tr>
              <a:tr h="477253">
                <a:tc vMerge="1">
                  <a:txBody>
                    <a:bodyPr/>
                    <a:lstStyle/>
                    <a:p>
                      <a:pPr algn="ctr"/>
                      <a:r>
                        <a:rPr lang="en-TW" sz="2000" b="1" i="1" dirty="0">
                          <a:latin typeface="Times New Roman" panose="02020603050405020304" pitchFamily="18" charset="0"/>
                          <a:cs typeface="Times New Roman" panose="02020603050405020304" pitchFamily="18" charset="0"/>
                        </a:rPr>
                        <a:t>S</a:t>
                      </a:r>
                      <a:endParaRPr lang="en-TW" sz="2000" i="1" dirty="0">
                        <a:latin typeface="Times New Roman" panose="02020603050405020304" pitchFamily="18" charset="0"/>
                        <a:cs typeface="Times New Roman" panose="02020603050405020304" pitchFamily="18" charset="0"/>
                      </a:endParaRPr>
                    </a:p>
                  </a:txBody>
                  <a:tcPr anchor="ctr"/>
                </a:tc>
                <a:tc>
                  <a:txBody>
                    <a:bodyPr/>
                    <a:lstStyle/>
                    <a:p>
                      <a:pPr algn="ctr"/>
                      <a:r>
                        <a:rPr lang="en-TW" sz="2000" b="1" i="1" dirty="0">
                          <a:latin typeface="Times New Roman" panose="02020603050405020304" pitchFamily="18" charset="0"/>
                          <a:cs typeface="Times New Roman" panose="02020603050405020304" pitchFamily="18" charset="0"/>
                        </a:rPr>
                        <a:t>a</a:t>
                      </a:r>
                      <a:r>
                        <a:rPr lang="en-TW" sz="2000" b="1" i="1" baseline="-25000" dirty="0">
                          <a:latin typeface="Times New Roman" panose="02020603050405020304" pitchFamily="18" charset="0"/>
                          <a:cs typeface="Times New Roman" panose="02020603050405020304" pitchFamily="18" charset="0"/>
                        </a:rPr>
                        <a:t>i=2</a:t>
                      </a:r>
                      <a:endParaRPr lang="en-TW" sz="2000" i="1" dirty="0">
                        <a:latin typeface="Times New Roman" panose="02020603050405020304" pitchFamily="18" charset="0"/>
                        <a:cs typeface="Times New Roman" panose="02020603050405020304" pitchFamily="18" charset="0"/>
                      </a:endParaRPr>
                    </a:p>
                  </a:txBody>
                  <a:tcPr anchor="ctr"/>
                </a:tc>
                <a:tc>
                  <a:txBody>
                    <a:bodyPr/>
                    <a:lstStyle/>
                    <a:p>
                      <a:pPr algn="ctr"/>
                      <a:r>
                        <a:rPr lang="en-TW" sz="2000" dirty="0">
                          <a:latin typeface="Times New Roman" panose="02020603050405020304" pitchFamily="18" charset="0"/>
                          <a:cs typeface="Times New Roman" panose="02020603050405020304" pitchFamily="18" charset="0"/>
                        </a:rPr>
                        <a:t>8</a:t>
                      </a:r>
                    </a:p>
                  </a:txBody>
                  <a:tcPr anchor="ctr"/>
                </a:tc>
                <a:tc>
                  <a:txBody>
                    <a:bodyPr/>
                    <a:lstStyle/>
                    <a:p>
                      <a:pPr algn="ctr"/>
                      <a:r>
                        <a:rPr lang="en-TW" sz="2000" dirty="0">
                          <a:latin typeface="Times New Roman" panose="02020603050405020304" pitchFamily="18" charset="0"/>
                          <a:cs typeface="Times New Roman" panose="02020603050405020304" pitchFamily="18" charset="0"/>
                        </a:rPr>
                        <a:t>10</a:t>
                      </a:r>
                    </a:p>
                  </a:txBody>
                  <a:tcPr anchor="ctr"/>
                </a:tc>
                <a:tc>
                  <a:txBody>
                    <a:bodyPr/>
                    <a:lstStyle/>
                    <a:p>
                      <a:pPr algn="ctr"/>
                      <a:r>
                        <a:rPr lang="en-TW" sz="2000" dirty="0">
                          <a:latin typeface="Times New Roman" panose="02020603050405020304" pitchFamily="18" charset="0"/>
                          <a:cs typeface="Times New Roman" panose="02020603050405020304" pitchFamily="18" charset="0"/>
                        </a:rPr>
                        <a:t>12</a:t>
                      </a:r>
                    </a:p>
                  </a:txBody>
                  <a:tcPr anchor="ctr"/>
                </a:tc>
                <a:tc>
                  <a:txBody>
                    <a:bodyPr/>
                    <a:lstStyle/>
                    <a:p>
                      <a:pPr algn="ctr"/>
                      <a:r>
                        <a:rPr lang="en-TW" sz="2000" dirty="0">
                          <a:latin typeface="Times New Roman" panose="02020603050405020304" pitchFamily="18" charset="0"/>
                          <a:cs typeface="Times New Roman" panose="02020603050405020304" pitchFamily="18" charset="0"/>
                        </a:rPr>
                        <a:t>11</a:t>
                      </a:r>
                    </a:p>
                  </a:txBody>
                  <a:tcPr anchor="ctr"/>
                </a:tc>
                <a:extLst>
                  <a:ext uri="{0D108BD9-81ED-4DB2-BD59-A6C34878D82A}">
                    <a16:rowId xmlns:a16="http://schemas.microsoft.com/office/drawing/2014/main" val="3014359452"/>
                  </a:ext>
                </a:extLst>
              </a:tr>
              <a:tr h="477253">
                <a:tc vMerge="1">
                  <a:txBody>
                    <a:bodyPr/>
                    <a:lstStyle/>
                    <a:p>
                      <a:pPr algn="ctr"/>
                      <a:endParaRPr lang="en-TW" sz="2000" i="1" dirty="0">
                        <a:latin typeface="Times New Roman" panose="02020603050405020304" pitchFamily="18" charset="0"/>
                        <a:cs typeface="Times New Roman" panose="02020603050405020304" pitchFamily="18" charset="0"/>
                      </a:endParaRPr>
                    </a:p>
                  </a:txBody>
                  <a:tcPr anchor="ctr"/>
                </a:tc>
                <a:tc>
                  <a:txBody>
                    <a:bodyPr/>
                    <a:lstStyle/>
                    <a:p>
                      <a:pPr algn="ctr"/>
                      <a:endParaRPr lang="en-TW" sz="2000" i="1" dirty="0">
                        <a:latin typeface="Times New Roman" panose="02020603050405020304" pitchFamily="18" charset="0"/>
                        <a:cs typeface="Times New Roman" panose="02020603050405020304" pitchFamily="18" charset="0"/>
                      </a:endParaRPr>
                    </a:p>
                  </a:txBody>
                  <a:tcPr anchor="ctr"/>
                </a:tc>
                <a:tc>
                  <a:txBody>
                    <a:bodyPr/>
                    <a:lstStyle/>
                    <a:p>
                      <a:pPr algn="ctr"/>
                      <a:endParaRPr lang="en-TW" sz="2000">
                        <a:latin typeface="Times New Roman" panose="02020603050405020304" pitchFamily="18" charset="0"/>
                        <a:cs typeface="Times New Roman" panose="02020603050405020304" pitchFamily="18" charset="0"/>
                      </a:endParaRPr>
                    </a:p>
                  </a:txBody>
                  <a:tcPr anchor="ctr"/>
                </a:tc>
                <a:tc>
                  <a:txBody>
                    <a:bodyPr/>
                    <a:lstStyle/>
                    <a:p>
                      <a:pPr algn="ctr"/>
                      <a:endParaRPr lang="en-TW" sz="2000">
                        <a:latin typeface="Times New Roman" panose="02020603050405020304" pitchFamily="18" charset="0"/>
                        <a:cs typeface="Times New Roman" panose="02020603050405020304" pitchFamily="18" charset="0"/>
                      </a:endParaRPr>
                    </a:p>
                  </a:txBody>
                  <a:tcPr anchor="ctr"/>
                </a:tc>
                <a:tc>
                  <a:txBody>
                    <a:bodyPr/>
                    <a:lstStyle/>
                    <a:p>
                      <a:pPr algn="ctr"/>
                      <a:endParaRPr lang="en-TW" sz="2000">
                        <a:latin typeface="Times New Roman" panose="02020603050405020304" pitchFamily="18" charset="0"/>
                        <a:cs typeface="Times New Roman" panose="02020603050405020304" pitchFamily="18" charset="0"/>
                      </a:endParaRPr>
                    </a:p>
                  </a:txBody>
                  <a:tcPr anchor="ctr"/>
                </a:tc>
                <a:tc>
                  <a:txBody>
                    <a:bodyPr/>
                    <a:lstStyle/>
                    <a:p>
                      <a:pPr algn="ctr"/>
                      <a:endParaRPr lang="en-TW"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73604544"/>
                  </a:ext>
                </a:extLst>
              </a:tr>
              <a:tr h="477253">
                <a:tc vMerge="1">
                  <a:txBody>
                    <a:bodyPr/>
                    <a:lstStyle/>
                    <a:p>
                      <a:pPr algn="ctr"/>
                      <a:endParaRPr lang="en-TW" sz="2000" i="1"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TW" sz="2000" b="0" i="1" dirty="0">
                          <a:latin typeface="Times New Roman" panose="02020603050405020304" pitchFamily="18" charset="0"/>
                          <a:cs typeface="Times New Roman" panose="02020603050405020304" pitchFamily="18" charset="0"/>
                        </a:rPr>
                        <a:t>a</a:t>
                      </a:r>
                      <a:r>
                        <a:rPr lang="en-TW" sz="2000" b="1" i="1" baseline="-25000" dirty="0">
                          <a:latin typeface="Times New Roman" panose="02020603050405020304" pitchFamily="18" charset="0"/>
                          <a:cs typeface="Times New Roman" panose="02020603050405020304" pitchFamily="18" charset="0"/>
                        </a:rPr>
                        <a:t>i=n</a:t>
                      </a:r>
                      <a:endParaRPr lang="en-TW" sz="2000" i="1"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TW" sz="2000" b="0" i="1" dirty="0">
                          <a:latin typeface="Times New Roman" panose="02020603050405020304" pitchFamily="18" charset="0"/>
                          <a:cs typeface="Times New Roman" panose="02020603050405020304" pitchFamily="18" charset="0"/>
                        </a:rPr>
                        <a:t>u</a:t>
                      </a:r>
                      <a:r>
                        <a:rPr lang="en-TW" sz="2000" b="0" i="1" baseline="-25000" dirty="0">
                          <a:latin typeface="Times New Roman" panose="02020603050405020304" pitchFamily="18" charset="0"/>
                          <a:cs typeface="Times New Roman" panose="02020603050405020304" pitchFamily="18" charset="0"/>
                        </a:rPr>
                        <a:t>i.s1</a:t>
                      </a:r>
                      <a:endParaRPr lang="en-TW" sz="2000" b="0" i="1"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TW" sz="2000" b="0" i="1" dirty="0">
                          <a:latin typeface="Times New Roman" panose="02020603050405020304" pitchFamily="18" charset="0"/>
                          <a:cs typeface="Times New Roman" panose="02020603050405020304" pitchFamily="18" charset="0"/>
                        </a:rPr>
                        <a:t>u</a:t>
                      </a:r>
                      <a:r>
                        <a:rPr lang="en-TW" sz="2000" b="0" i="1" baseline="-25000" dirty="0">
                          <a:latin typeface="Times New Roman" panose="02020603050405020304" pitchFamily="18" charset="0"/>
                          <a:cs typeface="Times New Roman" panose="02020603050405020304" pitchFamily="18" charset="0"/>
                        </a:rPr>
                        <a:t>i.s2</a:t>
                      </a:r>
                      <a:endParaRPr lang="en-TW" sz="2000"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TW" sz="2000" b="0" i="1" dirty="0">
                          <a:latin typeface="Times New Roman" panose="02020603050405020304" pitchFamily="18" charset="0"/>
                          <a:cs typeface="Times New Roman" panose="02020603050405020304" pitchFamily="18" charset="0"/>
                        </a:rPr>
                        <a:t>u</a:t>
                      </a:r>
                      <a:r>
                        <a:rPr lang="en-TW" sz="2000" b="0" i="1" baseline="-25000" dirty="0">
                          <a:latin typeface="Times New Roman" panose="02020603050405020304" pitchFamily="18" charset="0"/>
                          <a:cs typeface="Times New Roman" panose="02020603050405020304" pitchFamily="18" charset="0"/>
                        </a:rPr>
                        <a:t>i.s3</a:t>
                      </a:r>
                      <a:endParaRPr lang="en-TW" sz="2000"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TW" sz="2000" b="0" i="1" dirty="0">
                          <a:latin typeface="Times New Roman" panose="02020603050405020304" pitchFamily="18" charset="0"/>
                          <a:cs typeface="Times New Roman" panose="02020603050405020304" pitchFamily="18" charset="0"/>
                        </a:rPr>
                        <a:t>u</a:t>
                      </a:r>
                      <a:r>
                        <a:rPr lang="en-TW" sz="2000" b="0" i="1" baseline="-25000" dirty="0">
                          <a:latin typeface="Times New Roman" panose="02020603050405020304" pitchFamily="18" charset="0"/>
                          <a:cs typeface="Times New Roman" panose="02020603050405020304" pitchFamily="18" charset="0"/>
                        </a:rPr>
                        <a:t>i.s4</a:t>
                      </a:r>
                      <a:endParaRPr lang="en-TW" sz="2000"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4806722"/>
                  </a:ext>
                </a:extLst>
              </a:tr>
            </a:tbl>
          </a:graphicData>
        </a:graphic>
      </p:graphicFrame>
      <p:sp>
        <p:nvSpPr>
          <p:cNvPr id="37" name="TextBox 36">
            <a:extLst>
              <a:ext uri="{FF2B5EF4-FFF2-40B4-BE49-F238E27FC236}">
                <a16:creationId xmlns:a16="http://schemas.microsoft.com/office/drawing/2014/main" id="{39A073E3-6599-1381-4F0F-5A5BB269CE18}"/>
              </a:ext>
            </a:extLst>
          </p:cNvPr>
          <p:cNvSpPr txBox="1"/>
          <p:nvPr/>
        </p:nvSpPr>
        <p:spPr>
          <a:xfrm rot="5400000">
            <a:off x="4704715" y="3628914"/>
            <a:ext cx="772067" cy="369332"/>
          </a:xfrm>
          <a:prstGeom prst="rect">
            <a:avLst/>
          </a:prstGeom>
          <a:noFill/>
        </p:spPr>
        <p:txBody>
          <a:bodyPr wrap="square" rtlCol="0">
            <a:spAutoFit/>
          </a:bodyPr>
          <a:lstStyle/>
          <a:p>
            <a:pPr algn="ctr"/>
            <a:r>
              <a:rPr lang="en-TW" dirty="0"/>
              <a:t>…</a:t>
            </a:r>
          </a:p>
        </p:txBody>
      </p:sp>
      <p:sp>
        <p:nvSpPr>
          <p:cNvPr id="42" name="TextBox 41">
            <a:extLst>
              <a:ext uri="{FF2B5EF4-FFF2-40B4-BE49-F238E27FC236}">
                <a16:creationId xmlns:a16="http://schemas.microsoft.com/office/drawing/2014/main" id="{FFC731A8-AFD7-EF12-D1F3-32D0DCC1D480}"/>
              </a:ext>
            </a:extLst>
          </p:cNvPr>
          <p:cNvSpPr txBox="1"/>
          <p:nvPr/>
        </p:nvSpPr>
        <p:spPr>
          <a:xfrm rot="5400000">
            <a:off x="5407011" y="3628914"/>
            <a:ext cx="772067" cy="369332"/>
          </a:xfrm>
          <a:prstGeom prst="rect">
            <a:avLst/>
          </a:prstGeom>
          <a:noFill/>
        </p:spPr>
        <p:txBody>
          <a:bodyPr wrap="square" rtlCol="0">
            <a:spAutoFit/>
          </a:bodyPr>
          <a:lstStyle/>
          <a:p>
            <a:pPr algn="ctr"/>
            <a:r>
              <a:rPr lang="en-TW" dirty="0"/>
              <a:t>…</a:t>
            </a:r>
          </a:p>
        </p:txBody>
      </p:sp>
      <p:sp>
        <p:nvSpPr>
          <p:cNvPr id="43" name="TextBox 42">
            <a:extLst>
              <a:ext uri="{FF2B5EF4-FFF2-40B4-BE49-F238E27FC236}">
                <a16:creationId xmlns:a16="http://schemas.microsoft.com/office/drawing/2014/main" id="{3BCFE5B7-8BA6-E536-EDA2-892EFECD3555}"/>
              </a:ext>
            </a:extLst>
          </p:cNvPr>
          <p:cNvSpPr txBox="1"/>
          <p:nvPr/>
        </p:nvSpPr>
        <p:spPr>
          <a:xfrm rot="5400000">
            <a:off x="6142438" y="3628914"/>
            <a:ext cx="772067" cy="369332"/>
          </a:xfrm>
          <a:prstGeom prst="rect">
            <a:avLst/>
          </a:prstGeom>
          <a:noFill/>
        </p:spPr>
        <p:txBody>
          <a:bodyPr wrap="square" rtlCol="0">
            <a:spAutoFit/>
          </a:bodyPr>
          <a:lstStyle/>
          <a:p>
            <a:pPr algn="ctr"/>
            <a:r>
              <a:rPr lang="en-TW" dirty="0"/>
              <a:t>…</a:t>
            </a:r>
          </a:p>
        </p:txBody>
      </p:sp>
      <p:sp>
        <p:nvSpPr>
          <p:cNvPr id="44" name="TextBox 43">
            <a:extLst>
              <a:ext uri="{FF2B5EF4-FFF2-40B4-BE49-F238E27FC236}">
                <a16:creationId xmlns:a16="http://schemas.microsoft.com/office/drawing/2014/main" id="{E36E49EC-D310-CFAA-9A17-728D9D884F51}"/>
              </a:ext>
            </a:extLst>
          </p:cNvPr>
          <p:cNvSpPr txBox="1"/>
          <p:nvPr/>
        </p:nvSpPr>
        <p:spPr>
          <a:xfrm rot="5400000">
            <a:off x="6861908" y="3628914"/>
            <a:ext cx="772067" cy="369332"/>
          </a:xfrm>
          <a:prstGeom prst="rect">
            <a:avLst/>
          </a:prstGeom>
          <a:noFill/>
          <a:ln>
            <a:noFill/>
          </a:ln>
        </p:spPr>
        <p:txBody>
          <a:bodyPr wrap="square" rtlCol="0">
            <a:spAutoFit/>
          </a:bodyPr>
          <a:lstStyle/>
          <a:p>
            <a:pPr algn="ctr"/>
            <a:r>
              <a:rPr lang="en-TW" dirty="0"/>
              <a:t>…</a:t>
            </a:r>
          </a:p>
        </p:txBody>
      </p:sp>
      <p:sp>
        <p:nvSpPr>
          <p:cNvPr id="45" name="TextBox 44">
            <a:extLst>
              <a:ext uri="{FF2B5EF4-FFF2-40B4-BE49-F238E27FC236}">
                <a16:creationId xmlns:a16="http://schemas.microsoft.com/office/drawing/2014/main" id="{D303E395-4577-693D-F0A2-2AD98C605365}"/>
              </a:ext>
            </a:extLst>
          </p:cNvPr>
          <p:cNvSpPr txBox="1"/>
          <p:nvPr/>
        </p:nvSpPr>
        <p:spPr>
          <a:xfrm rot="5400000">
            <a:off x="7535294" y="3628914"/>
            <a:ext cx="772067" cy="369332"/>
          </a:xfrm>
          <a:prstGeom prst="rect">
            <a:avLst/>
          </a:prstGeom>
          <a:noFill/>
          <a:ln>
            <a:noFill/>
          </a:ln>
        </p:spPr>
        <p:txBody>
          <a:bodyPr wrap="square" rtlCol="0">
            <a:spAutoFit/>
          </a:bodyPr>
          <a:lstStyle/>
          <a:p>
            <a:pPr algn="ctr"/>
            <a:r>
              <a:rPr lang="en-TW" dirty="0"/>
              <a:t>…</a:t>
            </a:r>
          </a:p>
        </p:txBody>
      </p:sp>
      <p:grpSp>
        <p:nvGrpSpPr>
          <p:cNvPr id="39" name="Group 38">
            <a:extLst>
              <a:ext uri="{FF2B5EF4-FFF2-40B4-BE49-F238E27FC236}">
                <a16:creationId xmlns:a16="http://schemas.microsoft.com/office/drawing/2014/main" id="{EB757E5A-54B7-EC63-66EC-3E04445E0732}"/>
              </a:ext>
            </a:extLst>
          </p:cNvPr>
          <p:cNvGrpSpPr>
            <a:grpSpLocks noChangeAspect="1"/>
          </p:cNvGrpSpPr>
          <p:nvPr/>
        </p:nvGrpSpPr>
        <p:grpSpPr>
          <a:xfrm>
            <a:off x="937912" y="1857040"/>
            <a:ext cx="2706787" cy="2412000"/>
            <a:chOff x="672835" y="2091374"/>
            <a:chExt cx="2949187" cy="2603783"/>
          </a:xfrm>
        </p:grpSpPr>
        <p:grpSp>
          <p:nvGrpSpPr>
            <p:cNvPr id="34" name="Group 33">
              <a:extLst>
                <a:ext uri="{FF2B5EF4-FFF2-40B4-BE49-F238E27FC236}">
                  <a16:creationId xmlns:a16="http://schemas.microsoft.com/office/drawing/2014/main" id="{A1178620-1126-C077-DB3E-E86178E8DB50}"/>
                </a:ext>
              </a:extLst>
            </p:cNvPr>
            <p:cNvGrpSpPr>
              <a:grpSpLocks noChangeAspect="1"/>
            </p:cNvGrpSpPr>
            <p:nvPr/>
          </p:nvGrpSpPr>
          <p:grpSpPr>
            <a:xfrm>
              <a:off x="672835" y="2091374"/>
              <a:ext cx="2949187" cy="2603783"/>
              <a:chOff x="4021632" y="2070608"/>
              <a:chExt cx="4230881" cy="3735357"/>
            </a:xfrm>
          </p:grpSpPr>
          <p:grpSp>
            <p:nvGrpSpPr>
              <p:cNvPr id="8" name="Group 7">
                <a:extLst>
                  <a:ext uri="{FF2B5EF4-FFF2-40B4-BE49-F238E27FC236}">
                    <a16:creationId xmlns:a16="http://schemas.microsoft.com/office/drawing/2014/main" id="{51FF3805-BF70-15B4-0F88-0E27E8009FEF}"/>
                  </a:ext>
                </a:extLst>
              </p:cNvPr>
              <p:cNvGrpSpPr/>
              <p:nvPr/>
            </p:nvGrpSpPr>
            <p:grpSpPr>
              <a:xfrm>
                <a:off x="5807997" y="2070608"/>
                <a:ext cx="690100" cy="752547"/>
                <a:chOff x="5804452" y="2078304"/>
                <a:chExt cx="690100" cy="752547"/>
              </a:xfrm>
            </p:grpSpPr>
            <p:sp>
              <p:nvSpPr>
                <p:cNvPr id="5" name="Oval 4">
                  <a:extLst>
                    <a:ext uri="{FF2B5EF4-FFF2-40B4-BE49-F238E27FC236}">
                      <a16:creationId xmlns:a16="http://schemas.microsoft.com/office/drawing/2014/main" id="{3CEB982D-9EB5-2C84-1D99-4AA9C08D0323}"/>
                    </a:ext>
                  </a:extLst>
                </p:cNvPr>
                <p:cNvSpPr/>
                <p:nvPr/>
              </p:nvSpPr>
              <p:spPr>
                <a:xfrm>
                  <a:off x="5804452" y="2146851"/>
                  <a:ext cx="684000" cy="684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5BE3E1E-0E92-B8C4-3991-F9B731F86C69}"/>
                    </a:ext>
                  </a:extLst>
                </p:cNvPr>
                <p:cNvSpPr txBox="1"/>
                <p:nvPr/>
              </p:nvSpPr>
              <p:spPr>
                <a:xfrm>
                  <a:off x="5812528" y="2078304"/>
                  <a:ext cx="682024" cy="571968"/>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g</a:t>
                  </a:r>
                  <a:r>
                    <a:rPr lang="en-TW" b="1" i="1" baseline="-25000" dirty="0">
                      <a:latin typeface="Times New Roman" panose="02020603050405020304" pitchFamily="18" charset="0"/>
                      <a:cs typeface="Times New Roman" panose="02020603050405020304" pitchFamily="18" charset="0"/>
                    </a:rPr>
                    <a:t>s1</a:t>
                  </a:r>
                </a:p>
              </p:txBody>
            </p:sp>
          </p:grpSp>
          <p:grpSp>
            <p:nvGrpSpPr>
              <p:cNvPr id="13" name="Group 12">
                <a:extLst>
                  <a:ext uri="{FF2B5EF4-FFF2-40B4-BE49-F238E27FC236}">
                    <a16:creationId xmlns:a16="http://schemas.microsoft.com/office/drawing/2014/main" id="{A0559023-E882-34F1-E5B7-813F0A127E14}"/>
                  </a:ext>
                </a:extLst>
              </p:cNvPr>
              <p:cNvGrpSpPr/>
              <p:nvPr/>
            </p:nvGrpSpPr>
            <p:grpSpPr>
              <a:xfrm>
                <a:off x="5807997" y="5053418"/>
                <a:ext cx="690102" cy="752547"/>
                <a:chOff x="5804452" y="2078304"/>
                <a:chExt cx="690102" cy="752547"/>
              </a:xfrm>
            </p:grpSpPr>
            <p:sp>
              <p:nvSpPr>
                <p:cNvPr id="14" name="Oval 13">
                  <a:extLst>
                    <a:ext uri="{FF2B5EF4-FFF2-40B4-BE49-F238E27FC236}">
                      <a16:creationId xmlns:a16="http://schemas.microsoft.com/office/drawing/2014/main" id="{864D0271-D236-D7BF-589D-16C079A667BE}"/>
                    </a:ext>
                  </a:extLst>
                </p:cNvPr>
                <p:cNvSpPr/>
                <p:nvPr/>
              </p:nvSpPr>
              <p:spPr>
                <a:xfrm>
                  <a:off x="5804452" y="2146851"/>
                  <a:ext cx="684000" cy="684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7DAD00C2-A89B-7E4A-F4BF-8693903647BF}"/>
                    </a:ext>
                  </a:extLst>
                </p:cNvPr>
                <p:cNvSpPr txBox="1"/>
                <p:nvPr/>
              </p:nvSpPr>
              <p:spPr>
                <a:xfrm>
                  <a:off x="5812530" y="2078304"/>
                  <a:ext cx="682024" cy="571968"/>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g</a:t>
                  </a:r>
                  <a:r>
                    <a:rPr lang="en-TW" b="1" i="1" baseline="-25000" dirty="0">
                      <a:latin typeface="Times New Roman" panose="02020603050405020304" pitchFamily="18" charset="0"/>
                      <a:cs typeface="Times New Roman" panose="02020603050405020304" pitchFamily="18" charset="0"/>
                    </a:rPr>
                    <a:t>s3</a:t>
                  </a:r>
                </a:p>
              </p:txBody>
            </p:sp>
          </p:grpSp>
          <p:grpSp>
            <p:nvGrpSpPr>
              <p:cNvPr id="16" name="Group 15">
                <a:extLst>
                  <a:ext uri="{FF2B5EF4-FFF2-40B4-BE49-F238E27FC236}">
                    <a16:creationId xmlns:a16="http://schemas.microsoft.com/office/drawing/2014/main" id="{17137B52-2117-DD89-361A-DF964FC9B65F}"/>
                  </a:ext>
                </a:extLst>
              </p:cNvPr>
              <p:cNvGrpSpPr/>
              <p:nvPr/>
            </p:nvGrpSpPr>
            <p:grpSpPr>
              <a:xfrm>
                <a:off x="7562410" y="3535504"/>
                <a:ext cx="690103" cy="752547"/>
                <a:chOff x="5614339" y="2078304"/>
                <a:chExt cx="690103" cy="752547"/>
              </a:xfrm>
            </p:grpSpPr>
            <p:sp>
              <p:nvSpPr>
                <p:cNvPr id="17" name="Oval 16">
                  <a:extLst>
                    <a:ext uri="{FF2B5EF4-FFF2-40B4-BE49-F238E27FC236}">
                      <a16:creationId xmlns:a16="http://schemas.microsoft.com/office/drawing/2014/main" id="{E82B719C-400D-9DB6-E2BB-7ECEAC6F4F44}"/>
                    </a:ext>
                  </a:extLst>
                </p:cNvPr>
                <p:cNvSpPr/>
                <p:nvPr/>
              </p:nvSpPr>
              <p:spPr>
                <a:xfrm>
                  <a:off x="5614339" y="2146852"/>
                  <a:ext cx="684000" cy="68399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3B9CC5E3-2537-240D-DBBB-D7932A8EF24F}"/>
                    </a:ext>
                  </a:extLst>
                </p:cNvPr>
                <p:cNvSpPr txBox="1"/>
                <p:nvPr/>
              </p:nvSpPr>
              <p:spPr>
                <a:xfrm>
                  <a:off x="5622418" y="2078304"/>
                  <a:ext cx="682024" cy="571968"/>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g</a:t>
                  </a:r>
                  <a:r>
                    <a:rPr lang="en-TW" b="1" i="1" baseline="-25000" dirty="0">
                      <a:latin typeface="Times New Roman" panose="02020603050405020304" pitchFamily="18" charset="0"/>
                      <a:cs typeface="Times New Roman" panose="02020603050405020304" pitchFamily="18" charset="0"/>
                    </a:rPr>
                    <a:t>s2</a:t>
                  </a:r>
                </a:p>
              </p:txBody>
            </p:sp>
          </p:grpSp>
          <p:grpSp>
            <p:nvGrpSpPr>
              <p:cNvPr id="19" name="Group 18">
                <a:extLst>
                  <a:ext uri="{FF2B5EF4-FFF2-40B4-BE49-F238E27FC236}">
                    <a16:creationId xmlns:a16="http://schemas.microsoft.com/office/drawing/2014/main" id="{B6D25D75-FF2F-6B5B-C419-A7DE5BA7337B}"/>
                  </a:ext>
                </a:extLst>
              </p:cNvPr>
              <p:cNvGrpSpPr/>
              <p:nvPr/>
            </p:nvGrpSpPr>
            <p:grpSpPr>
              <a:xfrm>
                <a:off x="4021632" y="3562013"/>
                <a:ext cx="690102" cy="752547"/>
                <a:chOff x="6070606" y="2078304"/>
                <a:chExt cx="690102" cy="752547"/>
              </a:xfrm>
            </p:grpSpPr>
            <p:sp>
              <p:nvSpPr>
                <p:cNvPr id="20" name="Oval 19">
                  <a:extLst>
                    <a:ext uri="{FF2B5EF4-FFF2-40B4-BE49-F238E27FC236}">
                      <a16:creationId xmlns:a16="http://schemas.microsoft.com/office/drawing/2014/main" id="{AAFEECD8-8B40-0E55-EC88-7A32961593C3}"/>
                    </a:ext>
                  </a:extLst>
                </p:cNvPr>
                <p:cNvSpPr/>
                <p:nvPr/>
              </p:nvSpPr>
              <p:spPr>
                <a:xfrm>
                  <a:off x="6070606" y="2146852"/>
                  <a:ext cx="684000" cy="68399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528AD36B-0D55-393D-4BD8-9626C9316C98}"/>
                    </a:ext>
                  </a:extLst>
                </p:cNvPr>
                <p:cNvSpPr txBox="1"/>
                <p:nvPr/>
              </p:nvSpPr>
              <p:spPr>
                <a:xfrm>
                  <a:off x="6078684" y="2078304"/>
                  <a:ext cx="682024" cy="571968"/>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g</a:t>
                  </a:r>
                  <a:r>
                    <a:rPr lang="en-TW" b="1" i="1" baseline="-25000" dirty="0">
                      <a:latin typeface="Times New Roman" panose="02020603050405020304" pitchFamily="18" charset="0"/>
                      <a:cs typeface="Times New Roman" panose="02020603050405020304" pitchFamily="18" charset="0"/>
                    </a:rPr>
                    <a:t>s4</a:t>
                  </a:r>
                </a:p>
              </p:txBody>
            </p:sp>
          </p:grpSp>
          <p:grpSp>
            <p:nvGrpSpPr>
              <p:cNvPr id="22" name="Group 21">
                <a:extLst>
                  <a:ext uri="{FF2B5EF4-FFF2-40B4-BE49-F238E27FC236}">
                    <a16:creationId xmlns:a16="http://schemas.microsoft.com/office/drawing/2014/main" id="{65CE13B6-B6F6-67BD-73E2-7E43ACC2341D}"/>
                  </a:ext>
                </a:extLst>
              </p:cNvPr>
              <p:cNvGrpSpPr/>
              <p:nvPr/>
            </p:nvGrpSpPr>
            <p:grpSpPr>
              <a:xfrm>
                <a:off x="5807997" y="3581024"/>
                <a:ext cx="684000" cy="733536"/>
                <a:chOff x="5804452" y="2097315"/>
                <a:chExt cx="684000" cy="733536"/>
              </a:xfrm>
            </p:grpSpPr>
            <p:sp>
              <p:nvSpPr>
                <p:cNvPr id="23" name="Oval 22">
                  <a:extLst>
                    <a:ext uri="{FF2B5EF4-FFF2-40B4-BE49-F238E27FC236}">
                      <a16:creationId xmlns:a16="http://schemas.microsoft.com/office/drawing/2014/main" id="{1187C72E-A4E9-7BE0-9240-185E3C22CBF0}"/>
                    </a:ext>
                  </a:extLst>
                </p:cNvPr>
                <p:cNvSpPr/>
                <p:nvPr/>
              </p:nvSpPr>
              <p:spPr>
                <a:xfrm>
                  <a:off x="5804452" y="2146851"/>
                  <a:ext cx="684000" cy="684000"/>
                </a:xfrm>
                <a:prstGeom prst="ellipse">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6DEEA2B7-1D5B-7F14-781C-A121444C226C}"/>
                    </a:ext>
                  </a:extLst>
                </p:cNvPr>
                <p:cNvSpPr txBox="1"/>
                <p:nvPr/>
              </p:nvSpPr>
              <p:spPr>
                <a:xfrm>
                  <a:off x="5885192" y="2097315"/>
                  <a:ext cx="536700" cy="571968"/>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a</a:t>
                  </a:r>
                  <a:r>
                    <a:rPr lang="en-TW" b="1" i="1" baseline="-25000" dirty="0">
                      <a:latin typeface="Times New Roman" panose="02020603050405020304" pitchFamily="18" charset="0"/>
                      <a:cs typeface="Times New Roman" panose="02020603050405020304" pitchFamily="18" charset="0"/>
                    </a:rPr>
                    <a:t>i</a:t>
                  </a:r>
                </a:p>
              </p:txBody>
            </p:sp>
          </p:grpSp>
          <p:cxnSp>
            <p:nvCxnSpPr>
              <p:cNvPr id="11" name="Straight Connector 10">
                <a:extLst>
                  <a:ext uri="{FF2B5EF4-FFF2-40B4-BE49-F238E27FC236}">
                    <a16:creationId xmlns:a16="http://schemas.microsoft.com/office/drawing/2014/main" id="{D5D9B442-9530-4D68-AC11-A72C670A3F0D}"/>
                  </a:ext>
                </a:extLst>
              </p:cNvPr>
              <p:cNvCxnSpPr>
                <a:stCxn id="5" idx="4"/>
                <a:endCxn id="23" idx="0"/>
              </p:cNvCxnSpPr>
              <p:nvPr/>
            </p:nvCxnSpPr>
            <p:spPr>
              <a:xfrm>
                <a:off x="6149997" y="2823155"/>
                <a:ext cx="0" cy="80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91464C-D531-6284-A38F-F5BECF842CDA}"/>
                  </a:ext>
                </a:extLst>
              </p:cNvPr>
              <p:cNvCxnSpPr>
                <a:cxnSpLocks/>
                <a:stCxn id="17" idx="2"/>
                <a:endCxn id="23" idx="6"/>
              </p:cNvCxnSpPr>
              <p:nvPr/>
            </p:nvCxnSpPr>
            <p:spPr>
              <a:xfrm flipH="1">
                <a:off x="6491998" y="3946051"/>
                <a:ext cx="1070412" cy="265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82AD8E-F0D4-8DAC-CAA8-0E3CC8244589}"/>
                  </a:ext>
                </a:extLst>
              </p:cNvPr>
              <p:cNvCxnSpPr>
                <a:cxnSpLocks/>
                <a:stCxn id="20" idx="6"/>
                <a:endCxn id="23" idx="2"/>
              </p:cNvCxnSpPr>
              <p:nvPr/>
            </p:nvCxnSpPr>
            <p:spPr>
              <a:xfrm>
                <a:off x="4705632" y="3972561"/>
                <a:ext cx="110236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CA4B361-4397-E8F3-C75A-9A137E67C890}"/>
                  </a:ext>
                </a:extLst>
              </p:cNvPr>
              <p:cNvCxnSpPr>
                <a:cxnSpLocks/>
                <a:endCxn id="23" idx="4"/>
              </p:cNvCxnSpPr>
              <p:nvPr/>
            </p:nvCxnSpPr>
            <p:spPr>
              <a:xfrm flipV="1">
                <a:off x="6149996" y="4314561"/>
                <a:ext cx="1" cy="80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75EECA34-593B-DA32-F2AA-277F9E72496D}"/>
                </a:ext>
              </a:extLst>
            </p:cNvPr>
            <p:cNvSpPr txBox="1"/>
            <p:nvPr/>
          </p:nvSpPr>
          <p:spPr>
            <a:xfrm>
              <a:off x="2103427" y="2690191"/>
              <a:ext cx="619830"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u</a:t>
              </a:r>
              <a:r>
                <a:rPr lang="en-TW" i="1" baseline="-25000" dirty="0">
                  <a:latin typeface="Times New Roman" panose="02020603050405020304" pitchFamily="18" charset="0"/>
                  <a:cs typeface="Times New Roman" panose="02020603050405020304" pitchFamily="18" charset="0"/>
                </a:rPr>
                <a:t>i.s1</a:t>
              </a:r>
              <a:endParaRPr lang="en-TW" i="1"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7382DC5F-8E89-6B1B-BB54-08F6FD62E58D}"/>
                </a:ext>
              </a:extLst>
            </p:cNvPr>
            <p:cNvSpPr txBox="1"/>
            <p:nvPr/>
          </p:nvSpPr>
          <p:spPr>
            <a:xfrm>
              <a:off x="2573879" y="3319668"/>
              <a:ext cx="613493"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u</a:t>
              </a:r>
              <a:r>
                <a:rPr lang="en-TW" i="1" baseline="-25000" dirty="0">
                  <a:latin typeface="Times New Roman" panose="02020603050405020304" pitchFamily="18" charset="0"/>
                  <a:cs typeface="Times New Roman" panose="02020603050405020304" pitchFamily="18" charset="0"/>
                </a:rPr>
                <a:t>i.s2</a:t>
              </a:r>
              <a:endParaRPr lang="en-TW" i="1"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9BD389A6-C9EB-54B9-3B90-F7D4CEA54270}"/>
                </a:ext>
              </a:extLst>
            </p:cNvPr>
            <p:cNvSpPr txBox="1"/>
            <p:nvPr/>
          </p:nvSpPr>
          <p:spPr>
            <a:xfrm>
              <a:off x="1626123" y="3723857"/>
              <a:ext cx="613493"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u</a:t>
              </a:r>
              <a:r>
                <a:rPr lang="en-TW" i="1" baseline="-25000" dirty="0">
                  <a:latin typeface="Times New Roman" panose="02020603050405020304" pitchFamily="18" charset="0"/>
                  <a:cs typeface="Times New Roman" panose="02020603050405020304" pitchFamily="18" charset="0"/>
                </a:rPr>
                <a:t>i.s3</a:t>
              </a:r>
              <a:endParaRPr lang="en-TW" i="1"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66BED90C-802D-524A-889B-5BA7F6B8B115}"/>
                </a:ext>
              </a:extLst>
            </p:cNvPr>
            <p:cNvSpPr txBox="1"/>
            <p:nvPr/>
          </p:nvSpPr>
          <p:spPr>
            <a:xfrm>
              <a:off x="1222158" y="3028119"/>
              <a:ext cx="638621"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u</a:t>
              </a:r>
              <a:r>
                <a:rPr lang="en-TW" i="1" baseline="-25000" dirty="0">
                  <a:latin typeface="Times New Roman" panose="02020603050405020304" pitchFamily="18" charset="0"/>
                  <a:cs typeface="Times New Roman" panose="02020603050405020304" pitchFamily="18" charset="0"/>
                </a:rPr>
                <a:t>i.s4</a:t>
              </a:r>
              <a:endParaRPr lang="en-TW" i="1" dirty="0">
                <a:latin typeface="Times New Roman" panose="02020603050405020304" pitchFamily="18" charset="0"/>
                <a:cs typeface="Times New Roman" panose="02020603050405020304" pitchFamily="18" charset="0"/>
              </a:endParaRPr>
            </a:p>
          </p:txBody>
        </p:sp>
      </p:grpSp>
      <p:sp>
        <p:nvSpPr>
          <p:cNvPr id="60" name="TextBox 59">
            <a:extLst>
              <a:ext uri="{FF2B5EF4-FFF2-40B4-BE49-F238E27FC236}">
                <a16:creationId xmlns:a16="http://schemas.microsoft.com/office/drawing/2014/main" id="{EC8F7AC1-EB10-2BF8-74B6-6DF76FAB2445}"/>
              </a:ext>
            </a:extLst>
          </p:cNvPr>
          <p:cNvSpPr txBox="1"/>
          <p:nvPr/>
        </p:nvSpPr>
        <p:spPr>
          <a:xfrm>
            <a:off x="8930345" y="1585905"/>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   #  #</a:t>
            </a:r>
          </a:p>
          <a:p>
            <a:r>
              <a:rPr lang="en-TW" dirty="0">
                <a:latin typeface="Courier New" panose="02070309020205020404" pitchFamily="49" charset="0"/>
                <a:cs typeface="Courier New" panose="02070309020205020404" pitchFamily="49" charset="0"/>
              </a:rPr>
              <a:t>#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   P     #</a:t>
            </a:r>
          </a:p>
          <a:p>
            <a:r>
              <a:rPr lang="en-TW" dirty="0">
                <a:latin typeface="Courier New" panose="02070309020205020404" pitchFamily="49" charset="0"/>
                <a:cs typeface="Courier New" panose="02070309020205020404" pitchFamily="49" charset="0"/>
              </a:rPr>
              <a:t>#  N #    A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sp>
        <p:nvSpPr>
          <p:cNvPr id="61" name="TextBox 60">
            <a:extLst>
              <a:ext uri="{FF2B5EF4-FFF2-40B4-BE49-F238E27FC236}">
                <a16:creationId xmlns:a16="http://schemas.microsoft.com/office/drawing/2014/main" id="{4B10932D-2BF5-83D8-7543-866403BAA499}"/>
              </a:ext>
            </a:extLst>
          </p:cNvPr>
          <p:cNvSpPr txBox="1"/>
          <p:nvPr/>
        </p:nvSpPr>
        <p:spPr>
          <a:xfrm>
            <a:off x="8930345" y="1585905"/>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   #  #</a:t>
            </a:r>
          </a:p>
          <a:p>
            <a:r>
              <a:rPr lang="en-TW" dirty="0">
                <a:latin typeface="Courier New" panose="02070309020205020404" pitchFamily="49" charset="0"/>
                <a:cs typeface="Courier New" panose="02070309020205020404" pitchFamily="49" charset="0"/>
              </a:rPr>
              <a:t>#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   P     #</a:t>
            </a:r>
          </a:p>
          <a:p>
            <a:r>
              <a:rPr lang="en-TW" dirty="0">
                <a:latin typeface="Courier New" panose="02070309020205020404" pitchFamily="49" charset="0"/>
                <a:cs typeface="Courier New" panose="02070309020205020404" pitchFamily="49" charset="0"/>
              </a:rPr>
              <a:t>#  N #   A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sp>
        <p:nvSpPr>
          <p:cNvPr id="62" name="TextBox 61">
            <a:extLst>
              <a:ext uri="{FF2B5EF4-FFF2-40B4-BE49-F238E27FC236}">
                <a16:creationId xmlns:a16="http://schemas.microsoft.com/office/drawing/2014/main" id="{3A2D5F42-7EAC-1B17-256C-4AD99BF22671}"/>
              </a:ext>
            </a:extLst>
          </p:cNvPr>
          <p:cNvSpPr txBox="1"/>
          <p:nvPr/>
        </p:nvSpPr>
        <p:spPr>
          <a:xfrm>
            <a:off x="8930345" y="1585905"/>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   #  #</a:t>
            </a:r>
          </a:p>
          <a:p>
            <a:r>
              <a:rPr lang="en-TW" dirty="0">
                <a:latin typeface="Courier New" panose="02070309020205020404" pitchFamily="49" charset="0"/>
                <a:cs typeface="Courier New" panose="02070309020205020404" pitchFamily="49" charset="0"/>
              </a:rPr>
              <a:t>#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   P     #</a:t>
            </a:r>
          </a:p>
          <a:p>
            <a:r>
              <a:rPr lang="en-TW" dirty="0">
                <a:latin typeface="Courier New" panose="02070309020205020404" pitchFamily="49" charset="0"/>
                <a:cs typeface="Courier New" panose="02070309020205020404" pitchFamily="49" charset="0"/>
              </a:rPr>
              <a:t>#  N #  A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sp>
        <p:nvSpPr>
          <p:cNvPr id="63" name="TextBox 62">
            <a:extLst>
              <a:ext uri="{FF2B5EF4-FFF2-40B4-BE49-F238E27FC236}">
                <a16:creationId xmlns:a16="http://schemas.microsoft.com/office/drawing/2014/main" id="{B4721CE6-F0C2-D091-6FD0-39F5FB1267E5}"/>
              </a:ext>
            </a:extLst>
          </p:cNvPr>
          <p:cNvSpPr txBox="1"/>
          <p:nvPr/>
        </p:nvSpPr>
        <p:spPr>
          <a:xfrm>
            <a:off x="8930345" y="1585905"/>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   #  #</a:t>
            </a:r>
          </a:p>
          <a:p>
            <a:r>
              <a:rPr lang="en-TW" dirty="0">
                <a:latin typeface="Courier New" panose="02070309020205020404" pitchFamily="49" charset="0"/>
                <a:cs typeface="Courier New" panose="02070309020205020404" pitchFamily="49" charset="0"/>
              </a:rPr>
              <a:t>#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   PA    #</a:t>
            </a:r>
          </a:p>
          <a:p>
            <a:r>
              <a:rPr lang="en-TW" dirty="0">
                <a:latin typeface="Courier New" panose="02070309020205020404" pitchFamily="49" charset="0"/>
                <a:cs typeface="Courier New" panose="02070309020205020404" pitchFamily="49" charset="0"/>
              </a:rPr>
              <a:t>#  N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sp>
        <p:nvSpPr>
          <p:cNvPr id="64" name="TextBox 63">
            <a:extLst>
              <a:ext uri="{FF2B5EF4-FFF2-40B4-BE49-F238E27FC236}">
                <a16:creationId xmlns:a16="http://schemas.microsoft.com/office/drawing/2014/main" id="{2B23AEEE-1333-8B70-95D4-B40D1A826738}"/>
              </a:ext>
            </a:extLst>
          </p:cNvPr>
          <p:cNvSpPr txBox="1"/>
          <p:nvPr/>
        </p:nvSpPr>
        <p:spPr>
          <a:xfrm>
            <a:off x="8930345" y="1585905"/>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   #  #</a:t>
            </a:r>
          </a:p>
          <a:p>
            <a:r>
              <a:rPr lang="en-TW" dirty="0">
                <a:latin typeface="Courier New" panose="02070309020205020404" pitchFamily="49" charset="0"/>
                <a:cs typeface="Courier New" panose="02070309020205020404" pitchFamily="49" charset="0"/>
              </a:rPr>
              <a:t>#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   ##</a:t>
            </a:r>
          </a:p>
          <a:p>
            <a:r>
              <a:rPr lang="en-TW" dirty="0">
                <a:latin typeface="Courier New" panose="02070309020205020404" pitchFamily="49" charset="0"/>
                <a:cs typeface="Courier New" panose="02070309020205020404" pitchFamily="49" charset="0"/>
              </a:rPr>
              <a:t>#  #   P     #</a:t>
            </a:r>
          </a:p>
          <a:p>
            <a:r>
              <a:rPr lang="en-TW" dirty="0">
                <a:latin typeface="Courier New" panose="02070309020205020404" pitchFamily="49" charset="0"/>
                <a:cs typeface="Courier New" panose="02070309020205020404" pitchFamily="49" charset="0"/>
              </a:rPr>
              <a:t>#  N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sp>
        <p:nvSpPr>
          <p:cNvPr id="65" name="TextBox 64">
            <a:extLst>
              <a:ext uri="{FF2B5EF4-FFF2-40B4-BE49-F238E27FC236}">
                <a16:creationId xmlns:a16="http://schemas.microsoft.com/office/drawing/2014/main" id="{30D3259F-D98B-DD8F-A70C-2FB4ADA1489B}"/>
              </a:ext>
            </a:extLst>
          </p:cNvPr>
          <p:cNvSpPr txBox="1"/>
          <p:nvPr/>
        </p:nvSpPr>
        <p:spPr>
          <a:xfrm>
            <a:off x="8930345" y="1585905"/>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   #  #</a:t>
            </a:r>
          </a:p>
          <a:p>
            <a:r>
              <a:rPr lang="en-TW" dirty="0">
                <a:latin typeface="Courier New" panose="02070309020205020404" pitchFamily="49" charset="0"/>
                <a:cs typeface="Courier New" panose="02070309020205020404" pitchFamily="49" charset="0"/>
              </a:rPr>
              <a:t>#   #        #</a:t>
            </a:r>
          </a:p>
          <a:p>
            <a:r>
              <a:rPr lang="en-TW" dirty="0">
                <a:latin typeface="Courier New" panose="02070309020205020404" pitchFamily="49" charset="0"/>
                <a:cs typeface="Courier New" panose="02070309020205020404" pitchFamily="49" charset="0"/>
              </a:rPr>
              <a:t>#       A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   P     #</a:t>
            </a:r>
          </a:p>
          <a:p>
            <a:r>
              <a:rPr lang="en-TW" dirty="0">
                <a:latin typeface="Courier New" panose="02070309020205020404" pitchFamily="49" charset="0"/>
                <a:cs typeface="Courier New" panose="02070309020205020404" pitchFamily="49" charset="0"/>
              </a:rPr>
              <a:t>#  N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sp>
        <p:nvSpPr>
          <p:cNvPr id="66" name="TextBox 65">
            <a:extLst>
              <a:ext uri="{FF2B5EF4-FFF2-40B4-BE49-F238E27FC236}">
                <a16:creationId xmlns:a16="http://schemas.microsoft.com/office/drawing/2014/main" id="{905474EA-9A54-4A09-78B2-AF9DBA0CC31D}"/>
              </a:ext>
            </a:extLst>
          </p:cNvPr>
          <p:cNvSpPr txBox="1"/>
          <p:nvPr/>
        </p:nvSpPr>
        <p:spPr>
          <a:xfrm>
            <a:off x="8930345" y="1585905"/>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   #  #</a:t>
            </a:r>
          </a:p>
          <a:p>
            <a:r>
              <a:rPr lang="en-TW" dirty="0">
                <a:latin typeface="Courier New" panose="02070309020205020404" pitchFamily="49" charset="0"/>
                <a:cs typeface="Courier New" panose="02070309020205020404" pitchFamily="49" charset="0"/>
              </a:rPr>
              <a:t>#   #   A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   P     #</a:t>
            </a:r>
          </a:p>
          <a:p>
            <a:r>
              <a:rPr lang="en-TW" dirty="0">
                <a:latin typeface="Courier New" panose="02070309020205020404" pitchFamily="49" charset="0"/>
                <a:cs typeface="Courier New" panose="02070309020205020404" pitchFamily="49" charset="0"/>
              </a:rPr>
              <a:t>#  N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sp>
        <p:nvSpPr>
          <p:cNvPr id="67" name="TextBox 66">
            <a:extLst>
              <a:ext uri="{FF2B5EF4-FFF2-40B4-BE49-F238E27FC236}">
                <a16:creationId xmlns:a16="http://schemas.microsoft.com/office/drawing/2014/main" id="{2F2A9F27-10D9-43F8-2AD3-CEC93F6B4014}"/>
              </a:ext>
            </a:extLst>
          </p:cNvPr>
          <p:cNvSpPr txBox="1"/>
          <p:nvPr/>
        </p:nvSpPr>
        <p:spPr>
          <a:xfrm>
            <a:off x="8930345" y="1585905"/>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 A #  #</a:t>
            </a:r>
          </a:p>
          <a:p>
            <a:r>
              <a:rPr lang="en-TW" dirty="0">
                <a:latin typeface="Courier New" panose="02070309020205020404" pitchFamily="49" charset="0"/>
                <a:cs typeface="Courier New" panose="02070309020205020404" pitchFamily="49" charset="0"/>
              </a:rPr>
              <a:t>#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   P     #</a:t>
            </a:r>
          </a:p>
          <a:p>
            <a:r>
              <a:rPr lang="en-TW" dirty="0">
                <a:latin typeface="Courier New" panose="02070309020205020404" pitchFamily="49" charset="0"/>
                <a:cs typeface="Courier New" panose="02070309020205020404" pitchFamily="49" charset="0"/>
              </a:rPr>
              <a:t>#  N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sp>
        <p:nvSpPr>
          <p:cNvPr id="50" name="TextBox 49">
            <a:extLst>
              <a:ext uri="{FF2B5EF4-FFF2-40B4-BE49-F238E27FC236}">
                <a16:creationId xmlns:a16="http://schemas.microsoft.com/office/drawing/2014/main" id="{2A5F7ACC-39D2-19AC-65B3-6FAB8445C64D}"/>
              </a:ext>
            </a:extLst>
          </p:cNvPr>
          <p:cNvSpPr txBox="1"/>
          <p:nvPr/>
        </p:nvSpPr>
        <p:spPr>
          <a:xfrm>
            <a:off x="1355347" y="4691272"/>
            <a:ext cx="7665085" cy="1846659"/>
          </a:xfrm>
          <a:prstGeom prst="rect">
            <a:avLst/>
          </a:prstGeom>
          <a:noFill/>
        </p:spPr>
        <p:txBody>
          <a:bodyPr wrap="square" rtlCol="0">
            <a:spAutoFit/>
          </a:bodyPr>
          <a:lstStyle/>
          <a:p>
            <a:r>
              <a:rPr lang="en-TW" dirty="0">
                <a:latin typeface="Times New Roman" panose="02020603050405020304" pitchFamily="18" charset="0"/>
                <a:cs typeface="Times New Roman" panose="02020603050405020304" pitchFamily="18" charset="0"/>
              </a:rPr>
              <a:t>a</a:t>
            </a:r>
            <a:r>
              <a:rPr lang="en-TW" baseline="-25000" dirty="0">
                <a:latin typeface="Times New Roman" panose="02020603050405020304" pitchFamily="18" charset="0"/>
                <a:cs typeface="Times New Roman" panose="02020603050405020304" pitchFamily="18" charset="0"/>
              </a:rPr>
              <a:t>i</a:t>
            </a:r>
            <a:r>
              <a:rPr lang="en-TW" dirty="0">
                <a:latin typeface="Times New Roman" panose="02020603050405020304" pitchFamily="18" charset="0"/>
                <a:cs typeface="Times New Roman" panose="02020603050405020304" pitchFamily="18" charset="0"/>
              </a:rPr>
              <a:t>: i</a:t>
            </a:r>
            <a:r>
              <a:rPr lang="en-TW" baseline="30000" dirty="0">
                <a:latin typeface="Times New Roman" panose="02020603050405020304" pitchFamily="18" charset="0"/>
                <a:cs typeface="Times New Roman" panose="02020603050405020304" pitchFamily="18" charset="0"/>
              </a:rPr>
              <a:t>th</a:t>
            </a:r>
            <a:r>
              <a:rPr lang="en-TW" dirty="0">
                <a:latin typeface="Times New Roman" panose="02020603050405020304" pitchFamily="18" charset="0"/>
                <a:cs typeface="Times New Roman" panose="02020603050405020304" pitchFamily="18" charset="0"/>
              </a:rPr>
              <a:t> agent.</a:t>
            </a:r>
          </a:p>
          <a:p>
            <a:r>
              <a:rPr lang="en-TW" dirty="0">
                <a:latin typeface="Times New Roman" panose="02020603050405020304" pitchFamily="18" charset="0"/>
                <a:cs typeface="Times New Roman" panose="02020603050405020304" pitchFamily="18" charset="0"/>
              </a:rPr>
              <a:t>g</a:t>
            </a:r>
            <a:r>
              <a:rPr lang="en-TW" baseline="-25000" dirty="0">
                <a:latin typeface="Times New Roman" panose="02020603050405020304" pitchFamily="18" charset="0"/>
                <a:cs typeface="Times New Roman" panose="02020603050405020304" pitchFamily="18" charset="0"/>
              </a:rPr>
              <a:t>i.s</a:t>
            </a:r>
            <a:r>
              <a:rPr lang="en-TW" dirty="0">
                <a:latin typeface="Times New Roman" panose="02020603050405020304" pitchFamily="18" charset="0"/>
                <a:cs typeface="Times New Roman" panose="02020603050405020304" pitchFamily="18" charset="0"/>
              </a:rPr>
              <a:t>: s</a:t>
            </a:r>
            <a:r>
              <a:rPr lang="en-TW" baseline="30000" dirty="0">
                <a:latin typeface="Times New Roman" panose="02020603050405020304" pitchFamily="18" charset="0"/>
                <a:cs typeface="Times New Roman" panose="02020603050405020304" pitchFamily="18" charset="0"/>
              </a:rPr>
              <a:t>th</a:t>
            </a:r>
            <a:r>
              <a:rPr lang="en-TW" dirty="0">
                <a:latin typeface="Times New Roman" panose="02020603050405020304" pitchFamily="18" charset="0"/>
                <a:cs typeface="Times New Roman" panose="02020603050405020304" pitchFamily="18" charset="0"/>
              </a:rPr>
              <a:t> target of i</a:t>
            </a:r>
            <a:r>
              <a:rPr lang="en-TW" baseline="30000" dirty="0">
                <a:latin typeface="Times New Roman" panose="02020603050405020304" pitchFamily="18" charset="0"/>
                <a:cs typeface="Times New Roman" panose="02020603050405020304" pitchFamily="18" charset="0"/>
              </a:rPr>
              <a:t>th</a:t>
            </a:r>
            <a:r>
              <a:rPr lang="en-TW" dirty="0">
                <a:latin typeface="Times New Roman" panose="02020603050405020304" pitchFamily="18" charset="0"/>
                <a:cs typeface="Times New Roman" panose="02020603050405020304" pitchFamily="18" charset="0"/>
              </a:rPr>
              <a:t> agent.</a:t>
            </a:r>
          </a:p>
          <a:p>
            <a:r>
              <a:rPr lang="en-TW" dirty="0">
                <a:latin typeface="Times New Roman" panose="02020603050405020304" pitchFamily="18" charset="0"/>
                <a:cs typeface="Times New Roman" panose="02020603050405020304" pitchFamily="18" charset="0"/>
              </a:rPr>
              <a:t>u</a:t>
            </a:r>
            <a:r>
              <a:rPr lang="en-TW" baseline="-25000" dirty="0">
                <a:latin typeface="Times New Roman" panose="02020603050405020304" pitchFamily="18" charset="0"/>
                <a:cs typeface="Times New Roman" panose="02020603050405020304" pitchFamily="18" charset="0"/>
              </a:rPr>
              <a:t>i.s</a:t>
            </a:r>
            <a:r>
              <a:rPr lang="en-TW" dirty="0">
                <a:latin typeface="Times New Roman" panose="02020603050405020304" pitchFamily="18" charset="0"/>
                <a:cs typeface="Times New Roman" panose="02020603050405020304" pitchFamily="18" charset="0"/>
              </a:rPr>
              <a:t>: Social utility of s</a:t>
            </a:r>
            <a:r>
              <a:rPr lang="en-TW" baseline="30000" dirty="0">
                <a:latin typeface="Times New Roman" panose="02020603050405020304" pitchFamily="18" charset="0"/>
                <a:cs typeface="Times New Roman" panose="02020603050405020304" pitchFamily="18" charset="0"/>
              </a:rPr>
              <a:t>th</a:t>
            </a:r>
            <a:r>
              <a:rPr lang="en-TW" dirty="0">
                <a:latin typeface="Times New Roman" panose="02020603050405020304" pitchFamily="18" charset="0"/>
                <a:cs typeface="Times New Roman" panose="02020603050405020304" pitchFamily="18" charset="0"/>
              </a:rPr>
              <a:t> target for i</a:t>
            </a:r>
            <a:r>
              <a:rPr lang="en-TW" baseline="30000" dirty="0">
                <a:latin typeface="Times New Roman" panose="02020603050405020304" pitchFamily="18" charset="0"/>
                <a:cs typeface="Times New Roman" panose="02020603050405020304" pitchFamily="18" charset="0"/>
              </a:rPr>
              <a:t>th</a:t>
            </a:r>
            <a:r>
              <a:rPr lang="en-TW" dirty="0">
                <a:latin typeface="Times New Roman" panose="02020603050405020304" pitchFamily="18" charset="0"/>
                <a:cs typeface="Times New Roman" panose="02020603050405020304" pitchFamily="18" charset="0"/>
              </a:rPr>
              <a:t> agent.</a:t>
            </a:r>
          </a:p>
          <a:p>
            <a:r>
              <a:rPr lang="en-TW" dirty="0">
                <a:latin typeface="Times New Roman" panose="02020603050405020304" pitchFamily="18" charset="0"/>
                <a:cs typeface="Times New Roman" panose="02020603050405020304" pitchFamily="18" charset="0"/>
              </a:rPr>
              <a:t>d</a:t>
            </a:r>
            <a:r>
              <a:rPr lang="en-TW" baseline="-25000" dirty="0">
                <a:latin typeface="Times New Roman" panose="02020603050405020304" pitchFamily="18" charset="0"/>
                <a:cs typeface="Times New Roman" panose="02020603050405020304" pitchFamily="18" charset="0"/>
              </a:rPr>
              <a:t>i.s.j</a:t>
            </a:r>
            <a:r>
              <a:rPr lang="en-TW" dirty="0">
                <a:latin typeface="Times New Roman" panose="02020603050405020304" pitchFamily="18" charset="0"/>
                <a:cs typeface="Times New Roman" panose="02020603050405020304" pitchFamily="18" charset="0"/>
              </a:rPr>
              <a:t>: Smallest no. of steps between s</a:t>
            </a:r>
            <a:r>
              <a:rPr lang="en-TW" baseline="30000" dirty="0">
                <a:latin typeface="Times New Roman" panose="02020603050405020304" pitchFamily="18" charset="0"/>
                <a:cs typeface="Times New Roman" panose="02020603050405020304" pitchFamily="18" charset="0"/>
              </a:rPr>
              <a:t>th</a:t>
            </a:r>
            <a:r>
              <a:rPr lang="en-TW" dirty="0">
                <a:latin typeface="Times New Roman" panose="02020603050405020304" pitchFamily="18" charset="0"/>
                <a:cs typeface="Times New Roman" panose="02020603050405020304" pitchFamily="18" charset="0"/>
              </a:rPr>
              <a:t> target and i</a:t>
            </a:r>
            <a:r>
              <a:rPr lang="en-TW" baseline="30000" dirty="0">
                <a:latin typeface="Times New Roman" panose="02020603050405020304" pitchFamily="18" charset="0"/>
                <a:cs typeface="Times New Roman" panose="02020603050405020304" pitchFamily="18" charset="0"/>
              </a:rPr>
              <a:t>th</a:t>
            </a:r>
            <a:r>
              <a:rPr lang="en-TW" dirty="0">
                <a:latin typeface="Times New Roman" panose="02020603050405020304" pitchFamily="18" charset="0"/>
                <a:cs typeface="Times New Roman" panose="02020603050405020304" pitchFamily="18" charset="0"/>
              </a:rPr>
              <a:t> agent in j</a:t>
            </a:r>
            <a:r>
              <a:rPr lang="en-TW" baseline="30000" dirty="0">
                <a:latin typeface="Times New Roman" panose="02020603050405020304" pitchFamily="18" charset="0"/>
                <a:cs typeface="Times New Roman" panose="02020603050405020304" pitchFamily="18" charset="0"/>
              </a:rPr>
              <a:t>th</a:t>
            </a:r>
            <a:r>
              <a:rPr lang="en-TW" dirty="0">
                <a:latin typeface="Times New Roman" panose="02020603050405020304" pitchFamily="18" charset="0"/>
                <a:cs typeface="Times New Roman" panose="02020603050405020304" pitchFamily="18" charset="0"/>
              </a:rPr>
              <a:t> Gridworld.</a:t>
            </a:r>
          </a:p>
          <a:p>
            <a:endParaRPr lang="en-TW" dirty="0">
              <a:latin typeface="Times New Roman" panose="02020603050405020304" pitchFamily="18" charset="0"/>
              <a:cs typeface="Times New Roman" panose="02020603050405020304" pitchFamily="18" charset="0"/>
            </a:endParaRPr>
          </a:p>
          <a:p>
            <a:r>
              <a:rPr lang="en-TW" sz="2400" dirty="0">
                <a:latin typeface="Times New Roman" panose="02020603050405020304" pitchFamily="18" charset="0"/>
                <a:cs typeface="Times New Roman" panose="02020603050405020304" pitchFamily="18" charset="0"/>
              </a:rPr>
              <a:t>Final target of j</a:t>
            </a:r>
            <a:r>
              <a:rPr lang="en-TW" sz="2400" baseline="30000" dirty="0">
                <a:latin typeface="Times New Roman" panose="02020603050405020304" pitchFamily="18" charset="0"/>
                <a:cs typeface="Times New Roman" panose="02020603050405020304" pitchFamily="18" charset="0"/>
              </a:rPr>
              <a:t>th</a:t>
            </a:r>
            <a:r>
              <a:rPr lang="en-TW" sz="2400" dirty="0">
                <a:latin typeface="Times New Roman" panose="02020603050405020304" pitchFamily="18" charset="0"/>
                <a:cs typeface="Times New Roman" panose="02020603050405020304" pitchFamily="18" charset="0"/>
              </a:rPr>
              <a:t> Gridworld        g*</a:t>
            </a:r>
            <a:r>
              <a:rPr lang="en-TW" sz="2400" baseline="-25000" dirty="0">
                <a:latin typeface="Times New Roman" panose="02020603050405020304" pitchFamily="18" charset="0"/>
                <a:cs typeface="Times New Roman" panose="02020603050405020304" pitchFamily="18" charset="0"/>
              </a:rPr>
              <a:t>j</a:t>
            </a:r>
            <a:r>
              <a:rPr lang="en-TW" sz="2400" dirty="0">
                <a:latin typeface="Times New Roman" panose="02020603050405020304" pitchFamily="18" charset="0"/>
                <a:cs typeface="Times New Roman" panose="02020603050405020304" pitchFamily="18" charset="0"/>
              </a:rPr>
              <a:t> = arg min(u</a:t>
            </a:r>
            <a:r>
              <a:rPr lang="en-TW" sz="2400" baseline="-25000" dirty="0">
                <a:latin typeface="Times New Roman" panose="02020603050405020304" pitchFamily="18" charset="0"/>
                <a:cs typeface="Times New Roman" panose="02020603050405020304" pitchFamily="18" charset="0"/>
              </a:rPr>
              <a:t>i.s*</a:t>
            </a:r>
            <a:r>
              <a:rPr lang="en-TW" sz="2400" dirty="0">
                <a:latin typeface="Times New Roman" panose="02020603050405020304" pitchFamily="18" charset="0"/>
                <a:cs typeface="Times New Roman" panose="02020603050405020304" pitchFamily="18" charset="0"/>
              </a:rPr>
              <a:t> - d</a:t>
            </a:r>
            <a:r>
              <a:rPr lang="en-TW" sz="2400" baseline="-25000" dirty="0">
                <a:latin typeface="Times New Roman" panose="02020603050405020304" pitchFamily="18" charset="0"/>
                <a:cs typeface="Times New Roman" panose="02020603050405020304" pitchFamily="18" charset="0"/>
              </a:rPr>
              <a:t>i.s*.j</a:t>
            </a:r>
            <a:r>
              <a:rPr lang="en-TW" sz="2400" dirty="0">
                <a:latin typeface="Times New Roman" panose="02020603050405020304" pitchFamily="18" charset="0"/>
                <a:cs typeface="Times New Roman" panose="02020603050405020304" pitchFamily="18" charset="0"/>
              </a:rPr>
              <a:t>)</a:t>
            </a:r>
          </a:p>
        </p:txBody>
      </p:sp>
      <p:cxnSp>
        <p:nvCxnSpPr>
          <p:cNvPr id="69" name="Straight Arrow Connector 68">
            <a:extLst>
              <a:ext uri="{FF2B5EF4-FFF2-40B4-BE49-F238E27FC236}">
                <a16:creationId xmlns:a16="http://schemas.microsoft.com/office/drawing/2014/main" id="{48D5C28B-BF6B-1D51-BBCC-191F7E37452C}"/>
              </a:ext>
            </a:extLst>
          </p:cNvPr>
          <p:cNvCxnSpPr/>
          <p:nvPr/>
        </p:nvCxnSpPr>
        <p:spPr>
          <a:xfrm>
            <a:off x="4905329" y="6333034"/>
            <a:ext cx="42667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7EB6FC9-D4CA-D712-B2DE-2209079C0D5C}"/>
              </a:ext>
            </a:extLst>
          </p:cNvPr>
          <p:cNvSpPr txBox="1"/>
          <p:nvPr/>
        </p:nvSpPr>
        <p:spPr>
          <a:xfrm>
            <a:off x="8930345" y="1585905"/>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OA  #  #</a:t>
            </a:r>
          </a:p>
          <a:p>
            <a:r>
              <a:rPr lang="en-TW" dirty="0">
                <a:latin typeface="Courier New" panose="02070309020205020404" pitchFamily="49" charset="0"/>
                <a:cs typeface="Courier New" panose="02070309020205020404" pitchFamily="49" charset="0"/>
              </a:rPr>
              <a:t>#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   P     #</a:t>
            </a:r>
          </a:p>
          <a:p>
            <a:r>
              <a:rPr lang="en-TW" dirty="0">
                <a:latin typeface="Courier New" panose="02070309020205020404" pitchFamily="49" charset="0"/>
                <a:cs typeface="Courier New" panose="02070309020205020404" pitchFamily="49" charset="0"/>
              </a:rPr>
              <a:t>#  N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cxnSp>
        <p:nvCxnSpPr>
          <p:cNvPr id="73" name="Straight Arrow Connector 72">
            <a:extLst>
              <a:ext uri="{FF2B5EF4-FFF2-40B4-BE49-F238E27FC236}">
                <a16:creationId xmlns:a16="http://schemas.microsoft.com/office/drawing/2014/main" id="{E0C19987-31B4-B0B3-5EA2-3FA0FBA4E78E}"/>
              </a:ext>
            </a:extLst>
          </p:cNvPr>
          <p:cNvCxnSpPr/>
          <p:nvPr/>
        </p:nvCxnSpPr>
        <p:spPr>
          <a:xfrm flipH="1">
            <a:off x="8105994" y="2802955"/>
            <a:ext cx="296601"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1" name="Google Shape;111;p18"/>
          <p:cNvPicPr preferRelativeResize="0"/>
          <p:nvPr/>
        </p:nvPicPr>
        <p:blipFill rotWithShape="1">
          <a:blip r:embed="rId3">
            <a:alphaModFix/>
          </a:blip>
          <a:srcRect l="-509" r="46296"/>
          <a:stretch/>
        </p:blipFill>
        <p:spPr>
          <a:xfrm>
            <a:off x="4551233" y="1575278"/>
            <a:ext cx="3269556" cy="4957103"/>
          </a:xfrm>
          <a:prstGeom prst="rect">
            <a:avLst/>
          </a:prstGeom>
          <a:noFill/>
          <a:ln>
            <a:noFill/>
          </a:ln>
        </p:spPr>
      </p:pic>
      <p:sp>
        <p:nvSpPr>
          <p:cNvPr id="117" name="Google Shape;117;p18"/>
          <p:cNvSpPr txBox="1">
            <a:spLocks noGrp="1"/>
          </p:cNvSpPr>
          <p:nvPr>
            <p:ph type="title"/>
          </p:nvPr>
        </p:nvSpPr>
        <p:spPr>
          <a:xfrm>
            <a:off x="0" y="48808"/>
            <a:ext cx="12192000" cy="1107224"/>
          </a:xfrm>
          <a:prstGeom prst="rect">
            <a:avLst/>
          </a:prstGeom>
        </p:spPr>
        <p:txBody>
          <a:bodyPr spcFirstLastPara="1" vert="horz" wrap="square" lIns="121900" tIns="121900" rIns="121900" bIns="121900" rtlCol="0" anchor="t" anchorCtr="0">
            <a:noAutofit/>
          </a:bodyPr>
          <a:lstStyle/>
          <a:p>
            <a:pPr algn="ctr">
              <a:buSzPts val="990"/>
            </a:pPr>
            <a:r>
              <a:rPr lang="en-US" altLang="zh-TW" sz="3733" b="1" dirty="0">
                <a:solidFill>
                  <a:srgbClr val="000000"/>
                </a:solidFill>
                <a:latin typeface="+mn-lt"/>
                <a:ea typeface="Calibri"/>
                <a:cs typeface="Calibri"/>
                <a:sym typeface="Calibri"/>
              </a:rPr>
              <a:t>Theory of Mind network (</a:t>
            </a:r>
            <a:r>
              <a:rPr lang="en-US" altLang="zh-TW" sz="3733" b="1" dirty="0" err="1">
                <a:solidFill>
                  <a:srgbClr val="000000"/>
                </a:solidFill>
                <a:latin typeface="+mn-lt"/>
                <a:ea typeface="Calibri"/>
                <a:cs typeface="Calibri"/>
                <a:sym typeface="Calibri"/>
              </a:rPr>
              <a:t>ToMNet</a:t>
            </a:r>
            <a:r>
              <a:rPr lang="en-US" altLang="zh-TW" sz="3733" b="1" dirty="0">
                <a:solidFill>
                  <a:srgbClr val="000000"/>
                </a:solidFill>
                <a:latin typeface="+mn-lt"/>
                <a:ea typeface="Calibri"/>
                <a:cs typeface="Calibri"/>
                <a:sym typeface="Calibri"/>
              </a:rPr>
              <a:t>) Observes Social Trajectories, Learns Character, and </a:t>
            </a:r>
            <a:r>
              <a:rPr lang="en-US" altLang="zh-TW" sz="3733" b="1" u="sng" dirty="0">
                <a:solidFill>
                  <a:srgbClr val="000000"/>
                </a:solidFill>
                <a:latin typeface="+mn-lt"/>
                <a:ea typeface="Calibri"/>
                <a:cs typeface="Calibri"/>
                <a:sym typeface="Calibri"/>
              </a:rPr>
              <a:t>Predicts Outcomes</a:t>
            </a:r>
            <a:endParaRPr sz="3733" b="1" u="sng" dirty="0">
              <a:solidFill>
                <a:srgbClr val="000000"/>
              </a:solidFill>
              <a:latin typeface="+mn-lt"/>
              <a:ea typeface="Calibri"/>
              <a:cs typeface="Calibri"/>
              <a:sym typeface="Calibri"/>
            </a:endParaRPr>
          </a:p>
        </p:txBody>
      </p:sp>
      <p:sp>
        <p:nvSpPr>
          <p:cNvPr id="122" name="Google Shape;122;p18"/>
          <p:cNvSpPr txBox="1"/>
          <p:nvPr/>
        </p:nvSpPr>
        <p:spPr>
          <a:xfrm>
            <a:off x="7134313" y="5707259"/>
            <a:ext cx="926842" cy="554400"/>
          </a:xfrm>
          <a:prstGeom prst="rect">
            <a:avLst/>
          </a:prstGeom>
          <a:solidFill>
            <a:schemeClr val="accent3">
              <a:lumMod val="40000"/>
              <a:lumOff val="60000"/>
            </a:schemeClr>
          </a:solidFill>
          <a:ln>
            <a:noFill/>
          </a:ln>
        </p:spPr>
        <p:txBody>
          <a:bodyPr spcFirstLastPara="1" wrap="square" lIns="0" tIns="0" rIns="0" bIns="0" anchor="t" anchorCtr="0">
            <a:spAutoFit/>
          </a:bodyPr>
          <a:lstStyle/>
          <a:p>
            <a:pPr algn="ctr"/>
            <a:r>
              <a:rPr lang="en-US" altLang="zh-TW" sz="1200" u="sng" dirty="0">
                <a:latin typeface="Calibri"/>
                <a:ea typeface="Calibri"/>
                <a:cs typeface="Calibri"/>
                <a:sym typeface="Calibri"/>
              </a:rPr>
              <a:t>L</a:t>
            </a:r>
            <a:r>
              <a:rPr lang="en-US" altLang="zh-TW" sz="1200" dirty="0">
                <a:latin typeface="Calibri"/>
                <a:ea typeface="Calibri"/>
                <a:cs typeface="Calibri"/>
                <a:sym typeface="Calibri"/>
              </a:rPr>
              <a:t>ong</a:t>
            </a:r>
            <a:endParaRPr sz="1200" dirty="0">
              <a:latin typeface="Calibri"/>
              <a:ea typeface="Calibri"/>
              <a:cs typeface="Calibri"/>
              <a:sym typeface="Calibri"/>
            </a:endParaRPr>
          </a:p>
          <a:p>
            <a:pPr algn="ctr"/>
            <a:r>
              <a:rPr lang="en-US" altLang="zh-TW" sz="1200" u="sng" dirty="0">
                <a:latin typeface="Calibri"/>
                <a:ea typeface="Calibri"/>
                <a:cs typeface="Calibri"/>
                <a:sym typeface="Calibri"/>
              </a:rPr>
              <a:t>S</a:t>
            </a:r>
            <a:r>
              <a:rPr lang="en-US" altLang="zh-TW" sz="1200" dirty="0">
                <a:latin typeface="Calibri"/>
                <a:ea typeface="Calibri"/>
                <a:cs typeface="Calibri"/>
                <a:sym typeface="Calibri"/>
              </a:rPr>
              <a:t>hort-</a:t>
            </a:r>
            <a:r>
              <a:rPr lang="en-US" altLang="zh-TW" sz="1200" u="sng" dirty="0">
                <a:latin typeface="Calibri"/>
                <a:ea typeface="Calibri"/>
                <a:cs typeface="Calibri"/>
                <a:sym typeface="Calibri"/>
              </a:rPr>
              <a:t>T</a:t>
            </a:r>
            <a:r>
              <a:rPr lang="en-US" altLang="zh-TW" sz="1200" dirty="0">
                <a:latin typeface="Calibri"/>
                <a:ea typeface="Calibri"/>
                <a:cs typeface="Calibri"/>
                <a:sym typeface="Calibri"/>
              </a:rPr>
              <a:t>erm</a:t>
            </a:r>
            <a:endParaRPr sz="1200" dirty="0">
              <a:latin typeface="Calibri"/>
              <a:ea typeface="Calibri"/>
              <a:cs typeface="Calibri"/>
              <a:sym typeface="Calibri"/>
            </a:endParaRPr>
          </a:p>
          <a:p>
            <a:pPr algn="ctr"/>
            <a:r>
              <a:rPr lang="en-US" altLang="zh-TW" sz="1200" u="sng" dirty="0">
                <a:latin typeface="Calibri"/>
                <a:ea typeface="Calibri"/>
                <a:cs typeface="Calibri"/>
                <a:sym typeface="Calibri"/>
              </a:rPr>
              <a:t>M</a:t>
            </a:r>
            <a:r>
              <a:rPr lang="en-US" altLang="zh-TW" sz="1200" dirty="0">
                <a:latin typeface="Calibri"/>
                <a:ea typeface="Calibri"/>
                <a:cs typeface="Calibri"/>
                <a:sym typeface="Calibri"/>
              </a:rPr>
              <a:t>emory</a:t>
            </a:r>
            <a:endParaRPr sz="1200" dirty="0">
              <a:latin typeface="Calibri"/>
              <a:ea typeface="Calibri"/>
              <a:cs typeface="Calibri"/>
              <a:sym typeface="Calibri"/>
            </a:endParaRPr>
          </a:p>
        </p:txBody>
      </p:sp>
      <p:sp>
        <p:nvSpPr>
          <p:cNvPr id="110" name="Google Shape;110;p18"/>
          <p:cNvSpPr txBox="1"/>
          <p:nvPr/>
        </p:nvSpPr>
        <p:spPr>
          <a:xfrm>
            <a:off x="3954325" y="5087651"/>
            <a:ext cx="1000419" cy="553998"/>
          </a:xfrm>
          <a:prstGeom prst="rect">
            <a:avLst/>
          </a:prstGeom>
          <a:solidFill>
            <a:schemeClr val="tx2">
              <a:lumMod val="60000"/>
              <a:lumOff val="40000"/>
            </a:schemeClr>
          </a:solidFill>
          <a:ln>
            <a:noFill/>
          </a:ln>
        </p:spPr>
        <p:txBody>
          <a:bodyPr spcFirstLastPara="1" wrap="square" lIns="0" tIns="0" rIns="0" bIns="0" anchor="t" anchorCtr="0">
            <a:spAutoFit/>
          </a:bodyPr>
          <a:lstStyle/>
          <a:p>
            <a:pPr algn="ctr"/>
            <a:r>
              <a:rPr lang="en-US" altLang="zh-TW" sz="1200" u="sng" dirty="0">
                <a:latin typeface="Calibri"/>
                <a:ea typeface="Calibri"/>
                <a:cs typeface="Calibri"/>
                <a:sym typeface="Calibri"/>
              </a:rPr>
              <a:t>C</a:t>
            </a:r>
            <a:r>
              <a:rPr lang="en-US" altLang="zh-TW" sz="1200" dirty="0">
                <a:latin typeface="Calibri"/>
                <a:ea typeface="Calibri"/>
                <a:cs typeface="Calibri"/>
                <a:sym typeface="Calibri"/>
              </a:rPr>
              <a:t>onvolutional</a:t>
            </a:r>
            <a:endParaRPr sz="1200" dirty="0">
              <a:latin typeface="Calibri"/>
              <a:ea typeface="Calibri"/>
              <a:cs typeface="Calibri"/>
              <a:sym typeface="Calibri"/>
            </a:endParaRPr>
          </a:p>
          <a:p>
            <a:pPr algn="ctr"/>
            <a:r>
              <a:rPr lang="en-US" altLang="zh-TW" sz="1200" u="sng" dirty="0">
                <a:latin typeface="Calibri"/>
                <a:ea typeface="Calibri"/>
                <a:cs typeface="Calibri"/>
                <a:sym typeface="Calibri"/>
              </a:rPr>
              <a:t>N</a:t>
            </a:r>
            <a:r>
              <a:rPr lang="en-US" altLang="zh-TW" sz="1200" dirty="0">
                <a:latin typeface="Calibri"/>
                <a:ea typeface="Calibri"/>
                <a:cs typeface="Calibri"/>
                <a:sym typeface="Calibri"/>
              </a:rPr>
              <a:t>eural</a:t>
            </a:r>
            <a:endParaRPr sz="1200" dirty="0">
              <a:latin typeface="Calibri"/>
              <a:ea typeface="Calibri"/>
              <a:cs typeface="Calibri"/>
              <a:sym typeface="Calibri"/>
            </a:endParaRPr>
          </a:p>
          <a:p>
            <a:pPr algn="ctr"/>
            <a:r>
              <a:rPr lang="en-US" altLang="zh-TW" sz="1200" u="sng" dirty="0">
                <a:latin typeface="Calibri"/>
                <a:ea typeface="Calibri"/>
                <a:cs typeface="Calibri"/>
                <a:sym typeface="Calibri"/>
              </a:rPr>
              <a:t>N</a:t>
            </a:r>
            <a:r>
              <a:rPr lang="en-US" altLang="zh-TW" sz="1200" dirty="0">
                <a:latin typeface="Calibri"/>
                <a:ea typeface="Calibri"/>
                <a:cs typeface="Calibri"/>
                <a:sym typeface="Calibri"/>
              </a:rPr>
              <a:t>etwork</a:t>
            </a:r>
            <a:endParaRPr sz="1200" dirty="0">
              <a:latin typeface="Calibri"/>
              <a:ea typeface="Calibri"/>
              <a:cs typeface="Calibri"/>
              <a:sym typeface="Calibri"/>
            </a:endParaRPr>
          </a:p>
        </p:txBody>
      </p:sp>
      <p:pic>
        <p:nvPicPr>
          <p:cNvPr id="26" name="Google Shape;111;p18">
            <a:extLst>
              <a:ext uri="{FF2B5EF4-FFF2-40B4-BE49-F238E27FC236}">
                <a16:creationId xmlns:a16="http://schemas.microsoft.com/office/drawing/2014/main" id="{65F5D4E7-ADEE-68A0-05AE-5BA7760EFCED}"/>
              </a:ext>
            </a:extLst>
          </p:cNvPr>
          <p:cNvPicPr preferRelativeResize="0"/>
          <p:nvPr/>
        </p:nvPicPr>
        <p:blipFill rotWithShape="1">
          <a:blip r:embed="rId3">
            <a:alphaModFix/>
          </a:blip>
          <a:srcRect l="53156"/>
          <a:stretch/>
        </p:blipFill>
        <p:spPr>
          <a:xfrm>
            <a:off x="8061154" y="1575277"/>
            <a:ext cx="2825124" cy="4957103"/>
          </a:xfrm>
          <a:prstGeom prst="rect">
            <a:avLst/>
          </a:prstGeom>
          <a:noFill/>
          <a:ln>
            <a:noFill/>
          </a:ln>
        </p:spPr>
      </p:pic>
      <p:grpSp>
        <p:nvGrpSpPr>
          <p:cNvPr id="8" name="Group 7">
            <a:extLst>
              <a:ext uri="{FF2B5EF4-FFF2-40B4-BE49-F238E27FC236}">
                <a16:creationId xmlns:a16="http://schemas.microsoft.com/office/drawing/2014/main" id="{B81695BE-2E26-0122-7E6F-D28F4A5A0ACB}"/>
              </a:ext>
            </a:extLst>
          </p:cNvPr>
          <p:cNvGrpSpPr>
            <a:grpSpLocks noChangeAspect="1"/>
          </p:cNvGrpSpPr>
          <p:nvPr/>
        </p:nvGrpSpPr>
        <p:grpSpPr>
          <a:xfrm>
            <a:off x="1140187" y="2390801"/>
            <a:ext cx="2099221" cy="3924000"/>
            <a:chOff x="223015" y="2342490"/>
            <a:chExt cx="2124000" cy="3970318"/>
          </a:xfrm>
        </p:grpSpPr>
        <p:sp>
          <p:nvSpPr>
            <p:cNvPr id="15" name="TextBox 14">
              <a:extLst>
                <a:ext uri="{FF2B5EF4-FFF2-40B4-BE49-F238E27FC236}">
                  <a16:creationId xmlns:a16="http://schemas.microsoft.com/office/drawing/2014/main" id="{5115C89F-1CD2-1916-99D6-6C85320711D4}"/>
                </a:ext>
              </a:extLst>
            </p:cNvPr>
            <p:cNvSpPr txBox="1">
              <a:spLocks noChangeAspect="1"/>
            </p:cNvSpPr>
            <p:nvPr/>
          </p:nvSpPr>
          <p:spPr>
            <a:xfrm>
              <a:off x="223015" y="2342490"/>
              <a:ext cx="2124000" cy="3970318"/>
            </a:xfrm>
            <a:prstGeom prst="rect">
              <a:avLst/>
            </a:prstGeom>
            <a:solidFill>
              <a:schemeClr val="bg1"/>
            </a:solidFill>
            <a:ln>
              <a:solidFill>
                <a:schemeClr val="tx1"/>
              </a:solidFill>
            </a:ln>
            <a:effectLst/>
          </p:spPr>
          <p:txBody>
            <a:bodyPr wrap="square" rtlCol="0">
              <a:spAutoFit/>
            </a:bodyPr>
            <a:lstStyle/>
            <a:p>
              <a:r>
                <a:rPr lang="en-TW" dirty="0">
                  <a:latin typeface="Courier New" panose="02070309020205020404" pitchFamily="49" charset="0"/>
                  <a:cs typeface="Courier New" panose="02070309020205020404" pitchFamily="49" charset="0"/>
                </a:rPr>
                <a:t>##############</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O   #  #</a:t>
              </a:r>
            </a:p>
            <a:p>
              <a:r>
                <a:rPr lang="en-TW" dirty="0">
                  <a:latin typeface="Courier New" panose="02070309020205020404" pitchFamily="49" charset="0"/>
                  <a:cs typeface="Courier New" panose="02070309020205020404" pitchFamily="49" charset="0"/>
                </a:rPr>
                <a:t>#   #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M         ##</a:t>
              </a:r>
            </a:p>
            <a:p>
              <a:r>
                <a:rPr lang="en-TW" dirty="0">
                  <a:latin typeface="Courier New" panose="02070309020205020404" pitchFamily="49" charset="0"/>
                  <a:cs typeface="Courier New" panose="02070309020205020404" pitchFamily="49" charset="0"/>
                </a:rPr>
                <a:t>#  #   P     #</a:t>
              </a:r>
            </a:p>
            <a:p>
              <a:r>
                <a:rPr lang="en-TW" dirty="0">
                  <a:latin typeface="Courier New" panose="02070309020205020404" pitchFamily="49" charset="0"/>
                  <a:cs typeface="Courier New" panose="02070309020205020404" pitchFamily="49" charset="0"/>
                </a:rPr>
                <a:t>#  N #     A##</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a:t>
              </a:r>
            </a:p>
            <a:p>
              <a:r>
                <a:rPr lang="en-TW" dirty="0">
                  <a:latin typeface="Courier New" panose="02070309020205020404" pitchFamily="49" charset="0"/>
                  <a:cs typeface="Courier New" panose="02070309020205020404" pitchFamily="49" charset="0"/>
                </a:rPr>
                <a:t>##  # #      #</a:t>
              </a:r>
            </a:p>
            <a:p>
              <a:r>
                <a:rPr lang="en-TW" dirty="0">
                  <a:latin typeface="Courier New" panose="02070309020205020404" pitchFamily="49" charset="0"/>
                  <a:cs typeface="Courier New" panose="02070309020205020404" pitchFamily="49" charset="0"/>
                </a:rPr>
                <a:t>##############</a:t>
              </a:r>
            </a:p>
          </p:txBody>
        </p:sp>
        <p:grpSp>
          <p:nvGrpSpPr>
            <p:cNvPr id="5" name="Group 4">
              <a:extLst>
                <a:ext uri="{FF2B5EF4-FFF2-40B4-BE49-F238E27FC236}">
                  <a16:creationId xmlns:a16="http://schemas.microsoft.com/office/drawing/2014/main" id="{9E891615-050E-1A8D-FBBE-19D8E0DBFB2D}"/>
                </a:ext>
              </a:extLst>
            </p:cNvPr>
            <p:cNvGrpSpPr>
              <a:grpSpLocks noChangeAspect="1"/>
            </p:cNvGrpSpPr>
            <p:nvPr/>
          </p:nvGrpSpPr>
          <p:grpSpPr>
            <a:xfrm>
              <a:off x="1320105" y="3554727"/>
              <a:ext cx="470587" cy="1478590"/>
              <a:chOff x="1554885" y="2838030"/>
              <a:chExt cx="470587" cy="1478590"/>
            </a:xfrm>
          </p:grpSpPr>
          <p:sp>
            <p:nvSpPr>
              <p:cNvPr id="4" name="Triangle 3">
                <a:extLst>
                  <a:ext uri="{FF2B5EF4-FFF2-40B4-BE49-F238E27FC236}">
                    <a16:creationId xmlns:a16="http://schemas.microsoft.com/office/drawing/2014/main" id="{3FA81B32-9F61-652D-A079-5E7084AE11FD}"/>
                  </a:ext>
                </a:extLst>
              </p:cNvPr>
              <p:cNvSpPr>
                <a:spLocks noChangeAspect="1"/>
              </p:cNvSpPr>
              <p:nvPr/>
            </p:nvSpPr>
            <p:spPr>
              <a:xfrm rot="16200000">
                <a:off x="1929255" y="4220402"/>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9" name="Triangle 28">
                <a:extLst>
                  <a:ext uri="{FF2B5EF4-FFF2-40B4-BE49-F238E27FC236}">
                    <a16:creationId xmlns:a16="http://schemas.microsoft.com/office/drawing/2014/main" id="{71632E33-184F-1176-5657-505E63B237F8}"/>
                  </a:ext>
                </a:extLst>
              </p:cNvPr>
              <p:cNvSpPr>
                <a:spLocks noChangeAspect="1"/>
              </p:cNvSpPr>
              <p:nvPr/>
            </p:nvSpPr>
            <p:spPr>
              <a:xfrm rot="16200000">
                <a:off x="1789209" y="4220402"/>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Triangle 29">
                <a:extLst>
                  <a:ext uri="{FF2B5EF4-FFF2-40B4-BE49-F238E27FC236}">
                    <a16:creationId xmlns:a16="http://schemas.microsoft.com/office/drawing/2014/main" id="{68946C17-3714-56FE-A29E-3F98B6473D86}"/>
                  </a:ext>
                </a:extLst>
              </p:cNvPr>
              <p:cNvSpPr>
                <a:spLocks noChangeAspect="1"/>
              </p:cNvSpPr>
              <p:nvPr/>
            </p:nvSpPr>
            <p:spPr>
              <a:xfrm rot="16200000">
                <a:off x="1661521" y="4220402"/>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1" name="Triangle 30">
                <a:extLst>
                  <a:ext uri="{FF2B5EF4-FFF2-40B4-BE49-F238E27FC236}">
                    <a16:creationId xmlns:a16="http://schemas.microsoft.com/office/drawing/2014/main" id="{0A912B02-4AFB-A91E-F471-E688CBB4F797}"/>
                  </a:ext>
                </a:extLst>
              </p:cNvPr>
              <p:cNvSpPr>
                <a:spLocks noChangeAspect="1"/>
              </p:cNvSpPr>
              <p:nvPr/>
            </p:nvSpPr>
            <p:spPr>
              <a:xfrm>
                <a:off x="1676914" y="3979464"/>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riangle 31">
                <a:extLst>
                  <a:ext uri="{FF2B5EF4-FFF2-40B4-BE49-F238E27FC236}">
                    <a16:creationId xmlns:a16="http://schemas.microsoft.com/office/drawing/2014/main" id="{D78E7D04-AEBD-DCDD-27D5-BAABB829BEF5}"/>
                  </a:ext>
                </a:extLst>
              </p:cNvPr>
              <p:cNvSpPr>
                <a:spLocks noChangeAspect="1"/>
              </p:cNvSpPr>
              <p:nvPr/>
            </p:nvSpPr>
            <p:spPr>
              <a:xfrm>
                <a:off x="1676914" y="3666294"/>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Triangle 32">
                <a:extLst>
                  <a:ext uri="{FF2B5EF4-FFF2-40B4-BE49-F238E27FC236}">
                    <a16:creationId xmlns:a16="http://schemas.microsoft.com/office/drawing/2014/main" id="{D3F7AF7E-E4A9-7E5A-64C6-C3119D2FB59E}"/>
                  </a:ext>
                </a:extLst>
              </p:cNvPr>
              <p:cNvSpPr>
                <a:spLocks noChangeAspect="1"/>
              </p:cNvSpPr>
              <p:nvPr/>
            </p:nvSpPr>
            <p:spPr>
              <a:xfrm>
                <a:off x="1676914" y="3390195"/>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4" name="Triangle 33">
                <a:extLst>
                  <a:ext uri="{FF2B5EF4-FFF2-40B4-BE49-F238E27FC236}">
                    <a16:creationId xmlns:a16="http://schemas.microsoft.com/office/drawing/2014/main" id="{D334EA50-A53F-781E-F8E6-19583ED3CE0D}"/>
                  </a:ext>
                </a:extLst>
              </p:cNvPr>
              <p:cNvSpPr>
                <a:spLocks noChangeAspect="1"/>
              </p:cNvSpPr>
              <p:nvPr/>
            </p:nvSpPr>
            <p:spPr>
              <a:xfrm>
                <a:off x="1676914" y="3126453"/>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Triangle 34">
                <a:extLst>
                  <a:ext uri="{FF2B5EF4-FFF2-40B4-BE49-F238E27FC236}">
                    <a16:creationId xmlns:a16="http://schemas.microsoft.com/office/drawing/2014/main" id="{7BA6312F-2966-9AB8-23BE-C17BEB669626}"/>
                  </a:ext>
                </a:extLst>
              </p:cNvPr>
              <p:cNvSpPr>
                <a:spLocks noChangeAspect="1"/>
              </p:cNvSpPr>
              <p:nvPr/>
            </p:nvSpPr>
            <p:spPr>
              <a:xfrm rot="16200000">
                <a:off x="1675932" y="2850852"/>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Triangle 35">
                <a:extLst>
                  <a:ext uri="{FF2B5EF4-FFF2-40B4-BE49-F238E27FC236}">
                    <a16:creationId xmlns:a16="http://schemas.microsoft.com/office/drawing/2014/main" id="{AB42DB97-E2EE-A936-15AD-DCFBA1B98514}"/>
                  </a:ext>
                </a:extLst>
              </p:cNvPr>
              <p:cNvSpPr>
                <a:spLocks noChangeAspect="1"/>
              </p:cNvSpPr>
              <p:nvPr/>
            </p:nvSpPr>
            <p:spPr>
              <a:xfrm rot="16200000">
                <a:off x="1550303" y="2842612"/>
                <a:ext cx="100800" cy="916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sp>
        <p:nvSpPr>
          <p:cNvPr id="7" name="TextBox 6">
            <a:extLst>
              <a:ext uri="{FF2B5EF4-FFF2-40B4-BE49-F238E27FC236}">
                <a16:creationId xmlns:a16="http://schemas.microsoft.com/office/drawing/2014/main" id="{BEC85052-F1A5-AF13-2743-D4E4E498BF2E}"/>
              </a:ext>
            </a:extLst>
          </p:cNvPr>
          <p:cNvSpPr txBox="1"/>
          <p:nvPr/>
        </p:nvSpPr>
        <p:spPr>
          <a:xfrm>
            <a:off x="278288" y="1560138"/>
            <a:ext cx="3827682" cy="605294"/>
          </a:xfrm>
          <a:prstGeom prst="rect">
            <a:avLst/>
          </a:prstGeom>
          <a:noFill/>
        </p:spPr>
        <p:txBody>
          <a:bodyPr wrap="square" rtlCol="0">
            <a:spAutoFit/>
          </a:bodyPr>
          <a:lstStyle/>
          <a:p>
            <a:pPr algn="ctr"/>
            <a:r>
              <a:rPr lang="en-TW" sz="2000" i="1" dirty="0">
                <a:latin typeface="Times New Roman" panose="02020603050405020304" pitchFamily="18" charset="0"/>
                <a:cs typeface="Times New Roman" panose="02020603050405020304" pitchFamily="18" charset="0"/>
              </a:rPr>
              <a:t>Observed Gridworld trajectory, </a:t>
            </a:r>
            <a:r>
              <a:rPr lang="en-TW" sz="2000" dirty="0"/>
              <a:t>𝜏</a:t>
            </a:r>
            <a:r>
              <a:rPr lang="en-TW" sz="2000" baseline="-25000" dirty="0"/>
              <a:t>j</a:t>
            </a:r>
          </a:p>
          <a:p>
            <a:pPr algn="ctr"/>
            <a:r>
              <a:rPr lang="en-TW" sz="2000" baseline="-25000" dirty="0"/>
              <a:t>10,000 per agent x 30 agents = 30,000 training sets</a:t>
            </a:r>
          </a:p>
        </p:txBody>
      </p:sp>
      <p:cxnSp>
        <p:nvCxnSpPr>
          <p:cNvPr id="10" name="Straight Arrow Connector 9">
            <a:extLst>
              <a:ext uri="{FF2B5EF4-FFF2-40B4-BE49-F238E27FC236}">
                <a16:creationId xmlns:a16="http://schemas.microsoft.com/office/drawing/2014/main" id="{744ACC27-CFF6-E447-278A-99C71728E8E0}"/>
              </a:ext>
            </a:extLst>
          </p:cNvPr>
          <p:cNvCxnSpPr>
            <a:cxnSpLocks/>
            <a:stCxn id="7" idx="3"/>
          </p:cNvCxnSpPr>
          <p:nvPr/>
        </p:nvCxnSpPr>
        <p:spPr>
          <a:xfrm>
            <a:off x="4105970" y="1862785"/>
            <a:ext cx="1000419" cy="373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9FE1347-C721-1003-3FF7-4BF1608BB1B8}"/>
              </a:ext>
            </a:extLst>
          </p:cNvPr>
          <p:cNvCxnSpPr>
            <a:cxnSpLocks/>
          </p:cNvCxnSpPr>
          <p:nvPr/>
        </p:nvCxnSpPr>
        <p:spPr>
          <a:xfrm flipV="1">
            <a:off x="7158555" y="2390801"/>
            <a:ext cx="1107497" cy="19241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Google Shape;115;p18">
                <a:extLst>
                  <a:ext uri="{FF2B5EF4-FFF2-40B4-BE49-F238E27FC236}">
                    <a16:creationId xmlns:a16="http://schemas.microsoft.com/office/drawing/2014/main" id="{0ECE0F77-DCF4-7BD5-D090-094375F3F419}"/>
                  </a:ext>
                </a:extLst>
              </p:cNvPr>
              <p:cNvSpPr txBox="1"/>
              <p:nvPr/>
            </p:nvSpPr>
            <p:spPr>
              <a:xfrm>
                <a:off x="9996616" y="4673487"/>
                <a:ext cx="2035856" cy="461624"/>
              </a:xfrm>
              <a:prstGeom prst="rect">
                <a:avLst/>
              </a:prstGeom>
              <a:solidFill>
                <a:srgbClr val="EAD1DC"/>
              </a:solidFill>
              <a:ln>
                <a:noFill/>
              </a:ln>
            </p:spPr>
            <p:txBody>
              <a:bodyPr spcFirstLastPara="1" wrap="square" lIns="121900" tIns="121900" rIns="121900" bIns="121900" anchor="t" anchorCtr="0">
                <a:spAutoFit/>
              </a:bodyPr>
              <a:lstStyle/>
              <a:p>
                <a:pPr algn="ctr"/>
                <a14:m>
                  <m:oMath xmlns:m="http://schemas.openxmlformats.org/officeDocument/2006/math">
                    <m:acc>
                      <m:accPr>
                        <m:chr m:val="̂"/>
                        <m:ctrlPr>
                          <a:rPr lang="en-TW" sz="1400" b="1" i="1" dirty="0" smtClean="0">
                            <a:latin typeface="Cambria Math" panose="02040503050406030204" pitchFamily="18" charset="0"/>
                            <a:cs typeface="Times New Roman" panose="02020603050405020304" pitchFamily="18" charset="0"/>
                          </a:rPr>
                        </m:ctrlPr>
                      </m:accPr>
                      <m:e>
                        <m:r>
                          <a:rPr lang="en-TW" sz="1400" b="1" i="1" dirty="0">
                            <a:latin typeface="Cambria Math" panose="02040503050406030204" pitchFamily="18" charset="0"/>
                            <a:cs typeface="Times New Roman" panose="02020603050405020304" pitchFamily="18" charset="0"/>
                          </a:rPr>
                          <m:t>𝒈</m:t>
                        </m:r>
                        <m:r>
                          <a:rPr lang="en-TW" sz="1400" b="1" i="1" dirty="0">
                            <a:latin typeface="Cambria Math" panose="02040503050406030204" pitchFamily="18" charset="0"/>
                            <a:cs typeface="Times New Roman" panose="02020603050405020304" pitchFamily="18" charset="0"/>
                          </a:rPr>
                          <m:t>∗</m:t>
                        </m:r>
                        <m:r>
                          <a:rPr lang="en-TW" sz="1400" b="1" i="1" baseline="-25000" dirty="0">
                            <a:latin typeface="Cambria Math" panose="02040503050406030204" pitchFamily="18" charset="0"/>
                            <a:cs typeface="Times New Roman" panose="02020603050405020304" pitchFamily="18" charset="0"/>
                          </a:rPr>
                          <m:t>𝒌</m:t>
                        </m:r>
                      </m:e>
                    </m:acc>
                  </m:oMath>
                </a14:m>
                <a:r>
                  <a:rPr lang="en-TW" sz="1400" b="1" dirty="0">
                    <a:latin typeface="Times New Roman" panose="02020603050405020304" pitchFamily="18" charset="0"/>
                    <a:cs typeface="Times New Roman" panose="02020603050405020304" pitchFamily="18" charset="0"/>
                  </a:rPr>
                  <a:t> = O</a:t>
                </a:r>
                <a:endParaRPr sz="1400" b="1" dirty="0"/>
              </a:p>
            </p:txBody>
          </p:sp>
        </mc:Choice>
        <mc:Fallback xmlns="">
          <p:sp>
            <p:nvSpPr>
              <p:cNvPr id="50" name="Google Shape;115;p18">
                <a:extLst>
                  <a:ext uri="{FF2B5EF4-FFF2-40B4-BE49-F238E27FC236}">
                    <a16:creationId xmlns:a16="http://schemas.microsoft.com/office/drawing/2014/main" id="{0ECE0F77-DCF4-7BD5-D090-094375F3F419}"/>
                  </a:ext>
                </a:extLst>
              </p:cNvPr>
              <p:cNvSpPr txBox="1">
                <a:spLocks noRot="1" noChangeAspect="1" noMove="1" noResize="1" noEditPoints="1" noAdjustHandles="1" noChangeArrowheads="1" noChangeShapeType="1" noTextEdit="1"/>
              </p:cNvSpPr>
              <p:nvPr/>
            </p:nvSpPr>
            <p:spPr>
              <a:xfrm>
                <a:off x="9996616" y="4673487"/>
                <a:ext cx="2035856" cy="461624"/>
              </a:xfrm>
              <a:prstGeom prst="rect">
                <a:avLst/>
              </a:prstGeom>
              <a:blipFill>
                <a:blip r:embed="rId4"/>
                <a:stretch>
                  <a:fillRect/>
                </a:stretch>
              </a:blipFill>
              <a:ln>
                <a:noFill/>
              </a:ln>
            </p:spPr>
            <p:txBody>
              <a:bodyPr/>
              <a:lstStyle/>
              <a:p>
                <a:r>
                  <a:rPr lang="en-TW">
                    <a:noFill/>
                  </a:rPr>
                  <a:t> </a:t>
                </a:r>
              </a:p>
            </p:txBody>
          </p:sp>
        </mc:Fallback>
      </mc:AlternateContent>
      <p:cxnSp>
        <p:nvCxnSpPr>
          <p:cNvPr id="51" name="Straight Arrow Connector 50">
            <a:extLst>
              <a:ext uri="{FF2B5EF4-FFF2-40B4-BE49-F238E27FC236}">
                <a16:creationId xmlns:a16="http://schemas.microsoft.com/office/drawing/2014/main" id="{6DF798B9-9CF4-533A-AF7C-4796EFBD16A4}"/>
              </a:ext>
            </a:extLst>
          </p:cNvPr>
          <p:cNvCxnSpPr>
            <a:cxnSpLocks/>
          </p:cNvCxnSpPr>
          <p:nvPr/>
        </p:nvCxnSpPr>
        <p:spPr>
          <a:xfrm flipH="1" flipV="1">
            <a:off x="9774195" y="2545261"/>
            <a:ext cx="653916" cy="4080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BFD2E7B-A7D5-AE84-8AFF-5CE00037F7E9}"/>
              </a:ext>
            </a:extLst>
          </p:cNvPr>
          <p:cNvCxnSpPr>
            <a:cxnSpLocks/>
          </p:cNvCxnSpPr>
          <p:nvPr/>
        </p:nvCxnSpPr>
        <p:spPr>
          <a:xfrm flipV="1">
            <a:off x="10316107" y="5282723"/>
            <a:ext cx="264404" cy="2326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7C7B0C3-F1BC-DD7C-F020-F9603C445716}"/>
              </a:ext>
            </a:extLst>
          </p:cNvPr>
          <p:cNvSpPr txBox="1">
            <a:spLocks/>
          </p:cNvSpPr>
          <p:nvPr/>
        </p:nvSpPr>
        <p:spPr>
          <a:xfrm>
            <a:off x="10556472" y="1769030"/>
            <a:ext cx="1476000" cy="2677656"/>
          </a:xfrm>
          <a:prstGeom prst="rect">
            <a:avLst/>
          </a:prstGeom>
          <a:solidFill>
            <a:schemeClr val="bg1"/>
          </a:solidFill>
          <a:ln>
            <a:solidFill>
              <a:schemeClr val="tx1"/>
            </a:solidFill>
          </a:ln>
          <a:effectLst/>
        </p:spPr>
        <p:txBody>
          <a:bodyPr wrap="square" rtlCol="0">
            <a:spAutoFit/>
          </a:bodyPr>
          <a:lstStyle/>
          <a:p>
            <a:r>
              <a:rPr lang="en-TW" sz="1200" dirty="0">
                <a:latin typeface="Courier New" panose="02070309020205020404" pitchFamily="49" charset="0"/>
                <a:cs typeface="Courier New" panose="02070309020205020404" pitchFamily="49" charset="0"/>
              </a:rPr>
              <a:t>##############</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  #O     #</a:t>
            </a:r>
          </a:p>
          <a:p>
            <a:r>
              <a:rPr lang="en-TW" sz="1200" dirty="0">
                <a:latin typeface="Courier New" panose="02070309020205020404" pitchFamily="49" charset="0"/>
                <a:cs typeface="Courier New" panose="02070309020205020404" pitchFamily="49" charset="0"/>
              </a:rPr>
              <a:t>#     #      #</a:t>
            </a:r>
          </a:p>
          <a:p>
            <a:r>
              <a:rPr lang="en-TW" sz="1200" dirty="0">
                <a:latin typeface="Courier New" panose="02070309020205020404" pitchFamily="49" charset="0"/>
                <a:cs typeface="Courier New" panose="02070309020205020404" pitchFamily="49" charset="0"/>
              </a:rPr>
              <a:t>#  M  #      #</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   #</a:t>
            </a:r>
          </a:p>
          <a:p>
            <a:r>
              <a:rPr lang="en-TW" sz="1200" dirty="0">
                <a:latin typeface="Courier New" panose="02070309020205020404" pitchFamily="49" charset="0"/>
                <a:cs typeface="Courier New" panose="02070309020205020404" pitchFamily="49" charset="0"/>
              </a:rPr>
              <a:t>#        #  N#</a:t>
            </a:r>
          </a:p>
          <a:p>
            <a:r>
              <a:rPr lang="en-TW" sz="1200" dirty="0">
                <a:latin typeface="Courier New" panose="02070309020205020404" pitchFamily="49" charset="0"/>
                <a:cs typeface="Courier New" panose="02070309020205020404" pitchFamily="49" charset="0"/>
              </a:rPr>
              <a:t>#      ###   #</a:t>
            </a:r>
          </a:p>
          <a:p>
            <a:r>
              <a:rPr lang="en-TW" sz="1200" dirty="0">
                <a:latin typeface="Courier New" panose="02070309020205020404" pitchFamily="49" charset="0"/>
                <a:cs typeface="Courier New" panose="02070309020205020404" pitchFamily="49" charset="0"/>
              </a:rPr>
              <a:t>#            #</a:t>
            </a:r>
          </a:p>
          <a:p>
            <a:r>
              <a:rPr lang="en-TW" sz="1200" dirty="0">
                <a:latin typeface="Courier New" panose="02070309020205020404" pitchFamily="49" charset="0"/>
                <a:cs typeface="Courier New" panose="02070309020205020404" pitchFamily="49" charset="0"/>
              </a:rPr>
              <a:t>#  A         #</a:t>
            </a:r>
          </a:p>
          <a:p>
            <a:r>
              <a:rPr lang="en-TW" sz="1200" dirty="0">
                <a:latin typeface="Courier New" panose="02070309020205020404" pitchFamily="49" charset="0"/>
                <a:cs typeface="Courier New" panose="02070309020205020404" pitchFamily="49" charset="0"/>
              </a:rPr>
              <a:t>#    ##   #  #</a:t>
            </a:r>
          </a:p>
          <a:p>
            <a:r>
              <a:rPr lang="en-TW" sz="1200" dirty="0">
                <a:latin typeface="Courier New" panose="02070309020205020404" pitchFamily="49" charset="0"/>
                <a:cs typeface="Courier New" panose="02070309020205020404" pitchFamily="49" charset="0"/>
              </a:rPr>
              <a:t>#         P  #</a:t>
            </a:r>
          </a:p>
          <a:p>
            <a:r>
              <a:rPr lang="en-TW" sz="1200" dirty="0">
                <a:latin typeface="Courier New" panose="02070309020205020404" pitchFamily="49" charset="0"/>
                <a:cs typeface="Courier New" panose="02070309020205020404" pitchFamily="49" charset="0"/>
              </a:rPr>
              <a:t>##############</a:t>
            </a:r>
          </a:p>
        </p:txBody>
      </p:sp>
      <p:sp>
        <p:nvSpPr>
          <p:cNvPr id="40" name="TextBox 39">
            <a:extLst>
              <a:ext uri="{FF2B5EF4-FFF2-40B4-BE49-F238E27FC236}">
                <a16:creationId xmlns:a16="http://schemas.microsoft.com/office/drawing/2014/main" id="{64273DDF-0706-49D1-6155-570D31880EAC}"/>
              </a:ext>
            </a:extLst>
          </p:cNvPr>
          <p:cNvSpPr txBox="1"/>
          <p:nvPr/>
        </p:nvSpPr>
        <p:spPr>
          <a:xfrm>
            <a:off x="9144971" y="1987516"/>
            <a:ext cx="1411500" cy="276999"/>
          </a:xfrm>
          <a:prstGeom prst="rect">
            <a:avLst/>
          </a:prstGeom>
          <a:noFill/>
        </p:spPr>
        <p:txBody>
          <a:bodyPr wrap="square" rtlCol="0">
            <a:spAutoFit/>
          </a:bodyPr>
          <a:lstStyle/>
          <a:p>
            <a:pPr algn="ctr"/>
            <a:r>
              <a:rPr lang="en-US" sz="1200" i="1" dirty="0">
                <a:latin typeface="Times New Roman" panose="02020603050405020304" pitchFamily="18" charset="0"/>
                <a:cs typeface="Times New Roman" panose="02020603050405020304" pitchFamily="18" charset="0"/>
              </a:rPr>
              <a:t>Q</a:t>
            </a:r>
            <a:r>
              <a:rPr lang="en-TW" sz="1200" i="1" dirty="0">
                <a:latin typeface="Times New Roman" panose="02020603050405020304" pitchFamily="18" charset="0"/>
                <a:cs typeface="Times New Roman" panose="02020603050405020304" pitchFamily="18" charset="0"/>
              </a:rPr>
              <a:t>uery trajectory</a:t>
            </a:r>
          </a:p>
        </p:txBody>
      </p:sp>
      <p:sp>
        <p:nvSpPr>
          <p:cNvPr id="2" name="TextBox 1">
            <a:extLst>
              <a:ext uri="{FF2B5EF4-FFF2-40B4-BE49-F238E27FC236}">
                <a16:creationId xmlns:a16="http://schemas.microsoft.com/office/drawing/2014/main" id="{8560A509-050F-84DD-F5E9-18B0817A6F40}"/>
              </a:ext>
            </a:extLst>
          </p:cNvPr>
          <p:cNvSpPr txBox="1"/>
          <p:nvPr/>
        </p:nvSpPr>
        <p:spPr>
          <a:xfrm>
            <a:off x="4130847" y="6451042"/>
            <a:ext cx="7977417" cy="369332"/>
          </a:xfrm>
          <a:prstGeom prst="rect">
            <a:avLst/>
          </a:prstGeom>
          <a:noFill/>
        </p:spPr>
        <p:txBody>
          <a:bodyPr wrap="square" rtlCol="0">
            <a:spAutoFit/>
          </a:bodyPr>
          <a:lstStyle/>
          <a:p>
            <a:pPr algn="r"/>
            <a:r>
              <a:rPr lang="en-TW" i="1" dirty="0">
                <a:latin typeface="Times New Roman" panose="02020603050405020304" pitchFamily="18" charset="0"/>
                <a:cs typeface="Times New Roman" panose="02020603050405020304" pitchFamily="18" charset="0"/>
              </a:rPr>
              <a:t>Rabinowitz et al. (2018). Proc. 35th Int. Conf. Machine Learning, 80, 4218-4227.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Google Shape;90;p16"/>
          <p:cNvSpPr txBox="1">
            <a:spLocks noGrp="1"/>
          </p:cNvSpPr>
          <p:nvPr>
            <p:ph type="title"/>
          </p:nvPr>
        </p:nvSpPr>
        <p:spPr>
          <a:xfrm>
            <a:off x="838200" y="497679"/>
            <a:ext cx="10515600" cy="954475"/>
          </a:xfrm>
          <a:prstGeom prst="rect">
            <a:avLst/>
          </a:prstGeom>
        </p:spPr>
        <p:txBody>
          <a:bodyPr spcFirstLastPara="1" vert="horz" wrap="square" lIns="121900" tIns="121900" rIns="121900" bIns="121900" rtlCol="0" anchor="t" anchorCtr="0">
            <a:noAutofit/>
          </a:bodyPr>
          <a:lstStyle/>
          <a:p>
            <a:pPr algn="ctr">
              <a:lnSpc>
                <a:spcPct val="100000"/>
              </a:lnSpc>
              <a:buSzPts val="990"/>
            </a:pPr>
            <a:r>
              <a:rPr lang="en-US" altLang="zh-TW" sz="3200" b="1" dirty="0" err="1">
                <a:solidFill>
                  <a:srgbClr val="000000"/>
                </a:solidFill>
                <a:latin typeface="+mn-lt"/>
                <a:ea typeface="Arial"/>
                <a:cs typeface="Arial"/>
                <a:sym typeface="Arial"/>
              </a:rPr>
              <a:t>ToMNet</a:t>
            </a:r>
            <a:r>
              <a:rPr lang="en-US" altLang="zh-TW" sz="3200" b="1" dirty="0">
                <a:solidFill>
                  <a:srgbClr val="000000"/>
                </a:solidFill>
                <a:latin typeface="+mn-lt"/>
                <a:ea typeface="Arial"/>
                <a:cs typeface="Arial"/>
                <a:sym typeface="Arial"/>
              </a:rPr>
              <a:t> Accurately Selects Final Social Target </a:t>
            </a:r>
            <a:endParaRPr sz="3200" b="1" dirty="0">
              <a:latin typeface="+mn-lt"/>
            </a:endParaRPr>
          </a:p>
        </p:txBody>
      </p:sp>
      <p:graphicFrame>
        <p:nvGraphicFramePr>
          <p:cNvPr id="35" name="Table 35">
            <a:extLst>
              <a:ext uri="{FF2B5EF4-FFF2-40B4-BE49-F238E27FC236}">
                <a16:creationId xmlns:a16="http://schemas.microsoft.com/office/drawing/2014/main" id="{D82FB0D7-87D8-974C-C3BE-FC8852870FD2}"/>
              </a:ext>
            </a:extLst>
          </p:cNvPr>
          <p:cNvGraphicFramePr>
            <a:graphicFrameLocks noGrp="1"/>
          </p:cNvGraphicFramePr>
          <p:nvPr>
            <p:extLst>
              <p:ext uri="{D42A27DB-BD31-4B8C-83A1-F6EECF244321}">
                <p14:modId xmlns:p14="http://schemas.microsoft.com/office/powerpoint/2010/main" val="719237493"/>
              </p:ext>
            </p:extLst>
          </p:nvPr>
        </p:nvGraphicFramePr>
        <p:xfrm>
          <a:off x="1272538" y="1885725"/>
          <a:ext cx="4230884" cy="1431759"/>
        </p:xfrm>
        <a:graphic>
          <a:graphicData uri="http://schemas.openxmlformats.org/drawingml/2006/table">
            <a:tbl>
              <a:tblPr firstRow="1" bandRow="1">
                <a:tableStyleId>{2D5ABB26-0587-4C30-8999-92F81FD0307C}</a:tableStyleId>
              </a:tblPr>
              <a:tblGrid>
                <a:gridCol w="604412">
                  <a:extLst>
                    <a:ext uri="{9D8B030D-6E8A-4147-A177-3AD203B41FA5}">
                      <a16:colId xmlns:a16="http://schemas.microsoft.com/office/drawing/2014/main" val="4278371098"/>
                    </a:ext>
                  </a:extLst>
                </a:gridCol>
                <a:gridCol w="604412">
                  <a:extLst>
                    <a:ext uri="{9D8B030D-6E8A-4147-A177-3AD203B41FA5}">
                      <a16:colId xmlns:a16="http://schemas.microsoft.com/office/drawing/2014/main" val="2641163504"/>
                    </a:ext>
                  </a:extLst>
                </a:gridCol>
                <a:gridCol w="604412">
                  <a:extLst>
                    <a:ext uri="{9D8B030D-6E8A-4147-A177-3AD203B41FA5}">
                      <a16:colId xmlns:a16="http://schemas.microsoft.com/office/drawing/2014/main" val="3069607379"/>
                    </a:ext>
                  </a:extLst>
                </a:gridCol>
                <a:gridCol w="604412">
                  <a:extLst>
                    <a:ext uri="{9D8B030D-6E8A-4147-A177-3AD203B41FA5}">
                      <a16:colId xmlns:a16="http://schemas.microsoft.com/office/drawing/2014/main" val="17270813"/>
                    </a:ext>
                  </a:extLst>
                </a:gridCol>
                <a:gridCol w="604412">
                  <a:extLst>
                    <a:ext uri="{9D8B030D-6E8A-4147-A177-3AD203B41FA5}">
                      <a16:colId xmlns:a16="http://schemas.microsoft.com/office/drawing/2014/main" val="4129942680"/>
                    </a:ext>
                  </a:extLst>
                </a:gridCol>
                <a:gridCol w="604412">
                  <a:extLst>
                    <a:ext uri="{9D8B030D-6E8A-4147-A177-3AD203B41FA5}">
                      <a16:colId xmlns:a16="http://schemas.microsoft.com/office/drawing/2014/main" val="3546290552"/>
                    </a:ext>
                  </a:extLst>
                </a:gridCol>
                <a:gridCol w="604412">
                  <a:extLst>
                    <a:ext uri="{9D8B030D-6E8A-4147-A177-3AD203B41FA5}">
                      <a16:colId xmlns:a16="http://schemas.microsoft.com/office/drawing/2014/main" val="2089531525"/>
                    </a:ext>
                  </a:extLst>
                </a:gridCol>
              </a:tblGrid>
              <a:tr h="477253">
                <a:tc>
                  <a:txBody>
                    <a:bodyPr/>
                    <a:lstStyle/>
                    <a:p>
                      <a:pPr algn="ctr"/>
                      <a:endParaRPr lang="en-TW" sz="2000" b="1" i="1" baseline="-25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TW" sz="2000" b="1" i="1" baseline="-25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O</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P</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baseline="0" dirty="0">
                          <a:latin typeface="Times New Roman" panose="02020603050405020304" pitchFamily="18" charset="0"/>
                          <a:cs typeface="Times New Roman" panose="02020603050405020304" pitchFamily="18" charset="0"/>
                        </a:rPr>
                        <a:t>SD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6904625"/>
                  </a:ext>
                </a:extLst>
              </a:tr>
              <a:tr h="477253">
                <a:tc>
                  <a:txBody>
                    <a:bodyPr/>
                    <a:lstStyle/>
                    <a:p>
                      <a:pPr algn="ctr"/>
                      <a:endParaRPr lang="en-TW" sz="2000" b="1" i="1" baseline="-25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u</a:t>
                      </a:r>
                      <a:r>
                        <a:rPr lang="en-TW" sz="2000" b="1" i="1" baseline="-25000" dirty="0">
                          <a:latin typeface="Times New Roman" panose="02020603050405020304" pitchFamily="18" charset="0"/>
                          <a:cs typeface="Times New Roman" panose="02020603050405020304" pitchFamily="18" charset="0"/>
                        </a:rPr>
                        <a:t>i.s*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g</a:t>
                      </a:r>
                      <a:r>
                        <a:rPr lang="en-TW" sz="2000" b="1" i="1" baseline="-25000" dirty="0">
                          <a:latin typeface="Times New Roman" panose="02020603050405020304" pitchFamily="18" charset="0"/>
                          <a:cs typeface="Times New Roman" panose="02020603050405020304" pitchFamily="18" charset="0"/>
                        </a:rPr>
                        <a:t>i.s4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TW" sz="2000" b="1" i="1" baseline="-25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064082"/>
                  </a:ext>
                </a:extLst>
              </a:tr>
              <a:tr h="477253">
                <a:tc>
                  <a:txBody>
                    <a:bodyPr/>
                    <a:lstStyle/>
                    <a:p>
                      <a:pPr algn="ctr"/>
                      <a:r>
                        <a:rPr lang="en-TW" sz="2000" b="1" i="1" dirty="0">
                          <a:latin typeface="Times New Roman" panose="02020603050405020304" pitchFamily="18" charset="0"/>
                          <a:cs typeface="Times New Roman" panose="02020603050405020304" pitchFamily="18" charset="0"/>
                        </a:rPr>
                        <a:t>A</a:t>
                      </a:r>
                      <a:endParaRPr lang="en-TW" sz="2000" i="1"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b="1" i="1" dirty="0">
                          <a:latin typeface="Times New Roman" panose="02020603050405020304" pitchFamily="18" charset="0"/>
                          <a:cs typeface="Times New Roman" panose="02020603050405020304" pitchFamily="18" charset="0"/>
                        </a:rPr>
                        <a:t>a</a:t>
                      </a:r>
                      <a:r>
                        <a:rPr lang="en-TW" sz="2000" b="1" i="1" baseline="-25000" dirty="0">
                          <a:latin typeface="Times New Roman" panose="02020603050405020304" pitchFamily="18" charset="0"/>
                          <a:cs typeface="Times New Roman" panose="02020603050405020304" pitchFamily="18" charset="0"/>
                        </a:rPr>
                        <a:t>i=1</a:t>
                      </a:r>
                      <a:endParaRPr lang="en-TW" sz="2000" i="1"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dirty="0">
                          <a:latin typeface="Times New Roman" panose="02020603050405020304" pitchFamily="18" charset="0"/>
                          <a:cs typeface="Times New Roman" panose="02020603050405020304" pitchFamily="18" charset="0"/>
                        </a:rPr>
                        <a:t>17</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dirty="0">
                          <a:latin typeface="Times New Roman" panose="02020603050405020304" pitchFamily="18" charset="0"/>
                          <a:cs typeface="Times New Roman" panose="02020603050405020304" pitchFamily="18" charset="0"/>
                        </a:rPr>
                        <a:t>16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dirty="0">
                          <a:latin typeface="Times New Roman" panose="02020603050405020304" pitchFamily="18" charset="0"/>
                          <a:cs typeface="Times New Roman" panose="02020603050405020304" pitchFamily="18" charset="0"/>
                        </a:rPr>
                        <a:t>19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dirty="0">
                          <a:latin typeface="Times New Roman" panose="02020603050405020304" pitchFamily="18" charset="0"/>
                          <a:cs typeface="Times New Roman" panose="02020603050405020304" pitchFamily="18" charset="0"/>
                        </a:rPr>
                        <a:t>14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2000" dirty="0">
                          <a:latin typeface="Times New Roman" panose="02020603050405020304" pitchFamily="18" charset="0"/>
                          <a:cs typeface="Times New Roman" panose="02020603050405020304" pitchFamily="18" charset="0"/>
                        </a:rPr>
                        <a:t>2.1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3490174"/>
                  </a:ext>
                </a:extLst>
              </a:tr>
            </a:tbl>
          </a:graphicData>
        </a:graphic>
      </p:graphicFrame>
      <p:grpSp>
        <p:nvGrpSpPr>
          <p:cNvPr id="39" name="Group 38">
            <a:extLst>
              <a:ext uri="{FF2B5EF4-FFF2-40B4-BE49-F238E27FC236}">
                <a16:creationId xmlns:a16="http://schemas.microsoft.com/office/drawing/2014/main" id="{EB757E5A-54B7-EC63-66EC-3E04445E0732}"/>
              </a:ext>
            </a:extLst>
          </p:cNvPr>
          <p:cNvGrpSpPr>
            <a:grpSpLocks noChangeAspect="1"/>
          </p:cNvGrpSpPr>
          <p:nvPr/>
        </p:nvGrpSpPr>
        <p:grpSpPr>
          <a:xfrm>
            <a:off x="1795697" y="3687502"/>
            <a:ext cx="2702883" cy="2367738"/>
            <a:chOff x="672835" y="2139156"/>
            <a:chExt cx="2944933" cy="2556000"/>
          </a:xfrm>
        </p:grpSpPr>
        <p:grpSp>
          <p:nvGrpSpPr>
            <p:cNvPr id="34" name="Group 33">
              <a:extLst>
                <a:ext uri="{FF2B5EF4-FFF2-40B4-BE49-F238E27FC236}">
                  <a16:creationId xmlns:a16="http://schemas.microsoft.com/office/drawing/2014/main" id="{A1178620-1126-C077-DB3E-E86178E8DB50}"/>
                </a:ext>
              </a:extLst>
            </p:cNvPr>
            <p:cNvGrpSpPr>
              <a:grpSpLocks noChangeAspect="1"/>
            </p:cNvGrpSpPr>
            <p:nvPr/>
          </p:nvGrpSpPr>
          <p:grpSpPr>
            <a:xfrm>
              <a:off x="672835" y="2139156"/>
              <a:ext cx="2944933" cy="2556000"/>
              <a:chOff x="4021632" y="2139155"/>
              <a:chExt cx="4224778" cy="3666810"/>
            </a:xfrm>
          </p:grpSpPr>
          <p:grpSp>
            <p:nvGrpSpPr>
              <p:cNvPr id="8" name="Group 7">
                <a:extLst>
                  <a:ext uri="{FF2B5EF4-FFF2-40B4-BE49-F238E27FC236}">
                    <a16:creationId xmlns:a16="http://schemas.microsoft.com/office/drawing/2014/main" id="{51FF3805-BF70-15B4-0F88-0E27E8009FEF}"/>
                  </a:ext>
                </a:extLst>
              </p:cNvPr>
              <p:cNvGrpSpPr/>
              <p:nvPr/>
            </p:nvGrpSpPr>
            <p:grpSpPr>
              <a:xfrm>
                <a:off x="5807997" y="2139155"/>
                <a:ext cx="684000" cy="684000"/>
                <a:chOff x="5804452" y="2146851"/>
                <a:chExt cx="684000" cy="684000"/>
              </a:xfrm>
            </p:grpSpPr>
            <p:sp>
              <p:nvSpPr>
                <p:cNvPr id="5" name="Oval 4">
                  <a:extLst>
                    <a:ext uri="{FF2B5EF4-FFF2-40B4-BE49-F238E27FC236}">
                      <a16:creationId xmlns:a16="http://schemas.microsoft.com/office/drawing/2014/main" id="{3CEB982D-9EB5-2C84-1D99-4AA9C08D0323}"/>
                    </a:ext>
                  </a:extLst>
                </p:cNvPr>
                <p:cNvSpPr/>
                <p:nvPr/>
              </p:nvSpPr>
              <p:spPr>
                <a:xfrm>
                  <a:off x="5804452" y="2146851"/>
                  <a:ext cx="684000" cy="684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5BE3E1E-0E92-B8C4-3991-F9B731F86C69}"/>
                    </a:ext>
                  </a:extLst>
                </p:cNvPr>
                <p:cNvSpPr txBox="1"/>
                <p:nvPr/>
              </p:nvSpPr>
              <p:spPr>
                <a:xfrm>
                  <a:off x="5848860" y="2173988"/>
                  <a:ext cx="609361" cy="571967"/>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M</a:t>
                  </a:r>
                  <a:endParaRPr lang="en-TW" b="1" i="1" baseline="-25000" dirty="0">
                    <a:latin typeface="Times New Roman" panose="02020603050405020304" pitchFamily="18" charset="0"/>
                    <a:cs typeface="Times New Roman" panose="02020603050405020304" pitchFamily="18" charset="0"/>
                  </a:endParaRPr>
                </a:p>
              </p:txBody>
            </p:sp>
          </p:grpSp>
          <p:grpSp>
            <p:nvGrpSpPr>
              <p:cNvPr id="13" name="Group 12">
                <a:extLst>
                  <a:ext uri="{FF2B5EF4-FFF2-40B4-BE49-F238E27FC236}">
                    <a16:creationId xmlns:a16="http://schemas.microsoft.com/office/drawing/2014/main" id="{A0559023-E882-34F1-E5B7-813F0A127E14}"/>
                  </a:ext>
                </a:extLst>
              </p:cNvPr>
              <p:cNvGrpSpPr/>
              <p:nvPr/>
            </p:nvGrpSpPr>
            <p:grpSpPr>
              <a:xfrm>
                <a:off x="5807997" y="5121965"/>
                <a:ext cx="684000" cy="684000"/>
                <a:chOff x="5804452" y="2146851"/>
                <a:chExt cx="684000" cy="684000"/>
              </a:xfrm>
            </p:grpSpPr>
            <p:sp>
              <p:nvSpPr>
                <p:cNvPr id="14" name="Oval 13">
                  <a:extLst>
                    <a:ext uri="{FF2B5EF4-FFF2-40B4-BE49-F238E27FC236}">
                      <a16:creationId xmlns:a16="http://schemas.microsoft.com/office/drawing/2014/main" id="{864D0271-D236-D7BF-589D-16C079A667BE}"/>
                    </a:ext>
                  </a:extLst>
                </p:cNvPr>
                <p:cNvSpPr/>
                <p:nvPr/>
              </p:nvSpPr>
              <p:spPr>
                <a:xfrm>
                  <a:off x="5804452" y="2146851"/>
                  <a:ext cx="684000" cy="684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7DAD00C2-A89B-7E4A-F4BF-8693903647BF}"/>
                    </a:ext>
                  </a:extLst>
                </p:cNvPr>
                <p:cNvSpPr txBox="1"/>
                <p:nvPr/>
              </p:nvSpPr>
              <p:spPr>
                <a:xfrm>
                  <a:off x="5878929" y="2173983"/>
                  <a:ext cx="549226" cy="571969"/>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O</a:t>
                  </a:r>
                  <a:endParaRPr lang="en-TW" b="1" i="1" baseline="-25000" dirty="0">
                    <a:latin typeface="Times New Roman" panose="02020603050405020304" pitchFamily="18" charset="0"/>
                    <a:cs typeface="Times New Roman" panose="02020603050405020304" pitchFamily="18" charset="0"/>
                  </a:endParaRPr>
                </a:p>
              </p:txBody>
            </p:sp>
          </p:grpSp>
          <p:grpSp>
            <p:nvGrpSpPr>
              <p:cNvPr id="16" name="Group 15">
                <a:extLst>
                  <a:ext uri="{FF2B5EF4-FFF2-40B4-BE49-F238E27FC236}">
                    <a16:creationId xmlns:a16="http://schemas.microsoft.com/office/drawing/2014/main" id="{17137B52-2117-DD89-361A-DF964FC9B65F}"/>
                  </a:ext>
                </a:extLst>
              </p:cNvPr>
              <p:cNvGrpSpPr/>
              <p:nvPr/>
            </p:nvGrpSpPr>
            <p:grpSpPr>
              <a:xfrm>
                <a:off x="7562410" y="3604052"/>
                <a:ext cx="684000" cy="683999"/>
                <a:chOff x="5614339" y="2146852"/>
                <a:chExt cx="684000" cy="683999"/>
              </a:xfrm>
            </p:grpSpPr>
            <p:sp>
              <p:nvSpPr>
                <p:cNvPr id="17" name="Oval 16">
                  <a:extLst>
                    <a:ext uri="{FF2B5EF4-FFF2-40B4-BE49-F238E27FC236}">
                      <a16:creationId xmlns:a16="http://schemas.microsoft.com/office/drawing/2014/main" id="{E82B719C-400D-9DB6-E2BB-7ECEAC6F4F44}"/>
                    </a:ext>
                  </a:extLst>
                </p:cNvPr>
                <p:cNvSpPr/>
                <p:nvPr/>
              </p:nvSpPr>
              <p:spPr>
                <a:xfrm>
                  <a:off x="5614339" y="2146852"/>
                  <a:ext cx="684000" cy="68399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3B9CC5E3-2537-240D-DBBB-D7932A8EF24F}"/>
                    </a:ext>
                  </a:extLst>
                </p:cNvPr>
                <p:cNvSpPr txBox="1"/>
                <p:nvPr/>
              </p:nvSpPr>
              <p:spPr>
                <a:xfrm>
                  <a:off x="5688817" y="2173984"/>
                  <a:ext cx="549226" cy="571968"/>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N</a:t>
                  </a:r>
                  <a:endParaRPr lang="en-TW" b="1" i="1" baseline="-25000" dirty="0">
                    <a:latin typeface="Times New Roman" panose="02020603050405020304" pitchFamily="18"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B6D25D75-FF2F-6B5B-C419-A7DE5BA7337B}"/>
                  </a:ext>
                </a:extLst>
              </p:cNvPr>
              <p:cNvGrpSpPr/>
              <p:nvPr/>
            </p:nvGrpSpPr>
            <p:grpSpPr>
              <a:xfrm>
                <a:off x="4021632" y="3630561"/>
                <a:ext cx="684000" cy="683999"/>
                <a:chOff x="6070606" y="2146852"/>
                <a:chExt cx="684000" cy="683999"/>
              </a:xfrm>
            </p:grpSpPr>
            <p:sp>
              <p:nvSpPr>
                <p:cNvPr id="20" name="Oval 19">
                  <a:extLst>
                    <a:ext uri="{FF2B5EF4-FFF2-40B4-BE49-F238E27FC236}">
                      <a16:creationId xmlns:a16="http://schemas.microsoft.com/office/drawing/2014/main" id="{AAFEECD8-8B40-0E55-EC88-7A32961593C3}"/>
                    </a:ext>
                  </a:extLst>
                </p:cNvPr>
                <p:cNvSpPr/>
                <p:nvPr/>
              </p:nvSpPr>
              <p:spPr>
                <a:xfrm>
                  <a:off x="6070606" y="2146852"/>
                  <a:ext cx="684000" cy="68399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528AD36B-0D55-393D-4BD8-9626C9316C98}"/>
                    </a:ext>
                  </a:extLst>
                </p:cNvPr>
                <p:cNvSpPr txBox="1"/>
                <p:nvPr/>
              </p:nvSpPr>
              <p:spPr>
                <a:xfrm>
                  <a:off x="6165128" y="2173989"/>
                  <a:ext cx="509137" cy="571968"/>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P</a:t>
                  </a:r>
                  <a:endParaRPr lang="en-TW" b="1" i="1" baseline="-25000" dirty="0">
                    <a:latin typeface="Times New Roman" panose="02020603050405020304" pitchFamily="18" charset="0"/>
                    <a:cs typeface="Times New Roman" panose="02020603050405020304" pitchFamily="18" charset="0"/>
                  </a:endParaRPr>
                </a:p>
              </p:txBody>
            </p:sp>
          </p:grpSp>
          <p:grpSp>
            <p:nvGrpSpPr>
              <p:cNvPr id="22" name="Group 21">
                <a:extLst>
                  <a:ext uri="{FF2B5EF4-FFF2-40B4-BE49-F238E27FC236}">
                    <a16:creationId xmlns:a16="http://schemas.microsoft.com/office/drawing/2014/main" id="{65CE13B6-B6F6-67BD-73E2-7E43ACC2341D}"/>
                  </a:ext>
                </a:extLst>
              </p:cNvPr>
              <p:cNvGrpSpPr/>
              <p:nvPr/>
            </p:nvGrpSpPr>
            <p:grpSpPr>
              <a:xfrm>
                <a:off x="5807997" y="3581024"/>
                <a:ext cx="684000" cy="733536"/>
                <a:chOff x="5804452" y="2097315"/>
                <a:chExt cx="684000" cy="733536"/>
              </a:xfrm>
            </p:grpSpPr>
            <p:sp>
              <p:nvSpPr>
                <p:cNvPr id="23" name="Oval 22">
                  <a:extLst>
                    <a:ext uri="{FF2B5EF4-FFF2-40B4-BE49-F238E27FC236}">
                      <a16:creationId xmlns:a16="http://schemas.microsoft.com/office/drawing/2014/main" id="{1187C72E-A4E9-7BE0-9240-185E3C22CBF0}"/>
                    </a:ext>
                  </a:extLst>
                </p:cNvPr>
                <p:cNvSpPr/>
                <p:nvPr/>
              </p:nvSpPr>
              <p:spPr>
                <a:xfrm>
                  <a:off x="5804452" y="2146851"/>
                  <a:ext cx="684000" cy="684000"/>
                </a:xfrm>
                <a:prstGeom prst="ellipse">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i="1">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6DEEA2B7-1D5B-7F14-781C-A121444C226C}"/>
                    </a:ext>
                  </a:extLst>
                </p:cNvPr>
                <p:cNvSpPr txBox="1"/>
                <p:nvPr/>
              </p:nvSpPr>
              <p:spPr>
                <a:xfrm>
                  <a:off x="5885192" y="2097315"/>
                  <a:ext cx="536700" cy="571968"/>
                </a:xfrm>
                <a:prstGeom prst="rect">
                  <a:avLst/>
                </a:prstGeom>
                <a:noFill/>
              </p:spPr>
              <p:txBody>
                <a:bodyPr wrap="none" rtlCol="0">
                  <a:spAutoFit/>
                </a:bodyPr>
                <a:lstStyle/>
                <a:p>
                  <a:pPr algn="ctr"/>
                  <a:r>
                    <a:rPr lang="en-TW" b="1" i="1" dirty="0">
                      <a:latin typeface="Times New Roman" panose="02020603050405020304" pitchFamily="18" charset="0"/>
                      <a:cs typeface="Times New Roman" panose="02020603050405020304" pitchFamily="18" charset="0"/>
                    </a:rPr>
                    <a:t>A</a:t>
                  </a:r>
                  <a:endParaRPr lang="en-TW" b="1" i="1" baseline="-25000" dirty="0">
                    <a:latin typeface="Times New Roman" panose="02020603050405020304" pitchFamily="18" charset="0"/>
                    <a:cs typeface="Times New Roman" panose="02020603050405020304" pitchFamily="18" charset="0"/>
                  </a:endParaRPr>
                </a:p>
              </p:txBody>
            </p:sp>
          </p:grpSp>
          <p:cxnSp>
            <p:nvCxnSpPr>
              <p:cNvPr id="11" name="Straight Connector 10">
                <a:extLst>
                  <a:ext uri="{FF2B5EF4-FFF2-40B4-BE49-F238E27FC236}">
                    <a16:creationId xmlns:a16="http://schemas.microsoft.com/office/drawing/2014/main" id="{D5D9B442-9530-4D68-AC11-A72C670A3F0D}"/>
                  </a:ext>
                </a:extLst>
              </p:cNvPr>
              <p:cNvCxnSpPr>
                <a:stCxn id="5" idx="4"/>
                <a:endCxn id="23" idx="0"/>
              </p:cNvCxnSpPr>
              <p:nvPr/>
            </p:nvCxnSpPr>
            <p:spPr>
              <a:xfrm>
                <a:off x="6149997" y="2823155"/>
                <a:ext cx="0" cy="80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91464C-D531-6284-A38F-F5BECF842CDA}"/>
                  </a:ext>
                </a:extLst>
              </p:cNvPr>
              <p:cNvCxnSpPr>
                <a:cxnSpLocks/>
                <a:stCxn id="17" idx="2"/>
                <a:endCxn id="23" idx="6"/>
              </p:cNvCxnSpPr>
              <p:nvPr/>
            </p:nvCxnSpPr>
            <p:spPr>
              <a:xfrm flipH="1">
                <a:off x="6491998" y="3946051"/>
                <a:ext cx="1070412" cy="265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82AD8E-F0D4-8DAC-CAA8-0E3CC8244589}"/>
                  </a:ext>
                </a:extLst>
              </p:cNvPr>
              <p:cNvCxnSpPr>
                <a:cxnSpLocks/>
                <a:stCxn id="20" idx="6"/>
                <a:endCxn id="23" idx="2"/>
              </p:cNvCxnSpPr>
              <p:nvPr/>
            </p:nvCxnSpPr>
            <p:spPr>
              <a:xfrm>
                <a:off x="4705632" y="3972561"/>
                <a:ext cx="110236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CA4B361-4397-E8F3-C75A-9A137E67C890}"/>
                  </a:ext>
                </a:extLst>
              </p:cNvPr>
              <p:cNvCxnSpPr>
                <a:cxnSpLocks/>
                <a:endCxn id="23" idx="4"/>
              </p:cNvCxnSpPr>
              <p:nvPr/>
            </p:nvCxnSpPr>
            <p:spPr>
              <a:xfrm flipV="1">
                <a:off x="6149996" y="4314561"/>
                <a:ext cx="1" cy="80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75EECA34-593B-DA32-F2AA-277F9E72496D}"/>
                </a:ext>
              </a:extLst>
            </p:cNvPr>
            <p:cNvSpPr txBox="1"/>
            <p:nvPr/>
          </p:nvSpPr>
          <p:spPr>
            <a:xfrm>
              <a:off x="2103427" y="2690191"/>
              <a:ext cx="619830"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17</a:t>
              </a:r>
            </a:p>
          </p:txBody>
        </p:sp>
        <p:sp>
          <p:nvSpPr>
            <p:cNvPr id="47" name="TextBox 46">
              <a:extLst>
                <a:ext uri="{FF2B5EF4-FFF2-40B4-BE49-F238E27FC236}">
                  <a16:creationId xmlns:a16="http://schemas.microsoft.com/office/drawing/2014/main" id="{7382DC5F-8E89-6B1B-BB54-08F6FD62E58D}"/>
                </a:ext>
              </a:extLst>
            </p:cNvPr>
            <p:cNvSpPr txBox="1"/>
            <p:nvPr/>
          </p:nvSpPr>
          <p:spPr>
            <a:xfrm>
              <a:off x="2573879" y="3386363"/>
              <a:ext cx="613493"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16</a:t>
              </a:r>
            </a:p>
          </p:txBody>
        </p:sp>
        <p:sp>
          <p:nvSpPr>
            <p:cNvPr id="48" name="TextBox 47">
              <a:extLst>
                <a:ext uri="{FF2B5EF4-FFF2-40B4-BE49-F238E27FC236}">
                  <a16:creationId xmlns:a16="http://schemas.microsoft.com/office/drawing/2014/main" id="{9BD389A6-C9EB-54B9-3B90-F7D4CEA54270}"/>
                </a:ext>
              </a:extLst>
            </p:cNvPr>
            <p:cNvSpPr txBox="1"/>
            <p:nvPr/>
          </p:nvSpPr>
          <p:spPr>
            <a:xfrm>
              <a:off x="1747295" y="3790552"/>
              <a:ext cx="613493"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19</a:t>
              </a:r>
            </a:p>
          </p:txBody>
        </p:sp>
        <p:sp>
          <p:nvSpPr>
            <p:cNvPr id="49" name="TextBox 48">
              <a:extLst>
                <a:ext uri="{FF2B5EF4-FFF2-40B4-BE49-F238E27FC236}">
                  <a16:creationId xmlns:a16="http://schemas.microsoft.com/office/drawing/2014/main" id="{66BED90C-802D-524A-889B-5BA7F6B8B115}"/>
                </a:ext>
              </a:extLst>
            </p:cNvPr>
            <p:cNvSpPr txBox="1"/>
            <p:nvPr/>
          </p:nvSpPr>
          <p:spPr>
            <a:xfrm>
              <a:off x="1222158" y="3054799"/>
              <a:ext cx="638621" cy="398698"/>
            </a:xfrm>
            <a:prstGeom prst="rect">
              <a:avLst/>
            </a:prstGeom>
            <a:noFill/>
          </p:spPr>
          <p:txBody>
            <a:bodyPr wrap="square" rtlCol="0">
              <a:spAutoFit/>
            </a:bodyPr>
            <a:lstStyle/>
            <a:p>
              <a:r>
                <a:rPr lang="en-TW" i="1" dirty="0">
                  <a:latin typeface="Times New Roman" panose="02020603050405020304" pitchFamily="18" charset="0"/>
                  <a:cs typeface="Times New Roman" panose="02020603050405020304" pitchFamily="18" charset="0"/>
                </a:rPr>
                <a:t>14</a:t>
              </a:r>
            </a:p>
          </p:txBody>
        </p:sp>
      </p:grpSp>
      <mc:AlternateContent xmlns:mc="http://schemas.openxmlformats.org/markup-compatibility/2006" xmlns:a14="http://schemas.microsoft.com/office/drawing/2010/main">
        <mc:Choice Requires="a14">
          <p:sp>
            <p:nvSpPr>
              <p:cNvPr id="54" name="Google Shape;115;p18">
                <a:extLst>
                  <a:ext uri="{FF2B5EF4-FFF2-40B4-BE49-F238E27FC236}">
                    <a16:creationId xmlns:a16="http://schemas.microsoft.com/office/drawing/2014/main" id="{2F66EC84-983F-26B0-291D-0196D4626F35}"/>
                  </a:ext>
                </a:extLst>
              </p:cNvPr>
              <p:cNvSpPr txBox="1"/>
              <p:nvPr/>
            </p:nvSpPr>
            <p:spPr>
              <a:xfrm>
                <a:off x="3480652" y="5628225"/>
                <a:ext cx="979353" cy="461624"/>
              </a:xfrm>
              <a:prstGeom prst="rect">
                <a:avLst/>
              </a:prstGeom>
              <a:solidFill>
                <a:srgbClr val="EAD1DC"/>
              </a:solidFill>
              <a:ln>
                <a:noFill/>
              </a:ln>
            </p:spPr>
            <p:txBody>
              <a:bodyPr spcFirstLastPara="1" wrap="square" lIns="121900" tIns="121900" rIns="121900" bIns="121900" anchor="t" anchorCtr="0">
                <a:spAutoFit/>
              </a:bodyPr>
              <a:lstStyle/>
              <a:p>
                <a:pPr algn="ctr"/>
                <a14:m>
                  <m:oMath xmlns:m="http://schemas.openxmlformats.org/officeDocument/2006/math">
                    <m:acc>
                      <m:accPr>
                        <m:chr m:val="̂"/>
                        <m:ctrlPr>
                          <a:rPr lang="en-TW" sz="1400" b="1" i="1" dirty="0" smtClean="0">
                            <a:latin typeface="Cambria Math" panose="02040503050406030204" pitchFamily="18" charset="0"/>
                            <a:cs typeface="Times New Roman" panose="02020603050405020304" pitchFamily="18" charset="0"/>
                          </a:rPr>
                        </m:ctrlPr>
                      </m:accPr>
                      <m:e>
                        <m:r>
                          <a:rPr lang="en-TW" sz="1400" b="1" i="1" dirty="0">
                            <a:latin typeface="Cambria Math" panose="02040503050406030204" pitchFamily="18" charset="0"/>
                            <a:cs typeface="Times New Roman" panose="02020603050405020304" pitchFamily="18" charset="0"/>
                          </a:rPr>
                          <m:t>𝒈</m:t>
                        </m:r>
                        <m:r>
                          <a:rPr lang="en-TW" sz="1400" b="1" i="1" dirty="0">
                            <a:latin typeface="Cambria Math" panose="02040503050406030204" pitchFamily="18" charset="0"/>
                            <a:cs typeface="Times New Roman" panose="02020603050405020304" pitchFamily="18" charset="0"/>
                          </a:rPr>
                          <m:t>∗</m:t>
                        </m:r>
                        <m:r>
                          <a:rPr lang="en-TW" sz="1400" b="1" i="1" baseline="-25000" dirty="0">
                            <a:latin typeface="Cambria Math" panose="02040503050406030204" pitchFamily="18" charset="0"/>
                            <a:cs typeface="Times New Roman" panose="02020603050405020304" pitchFamily="18" charset="0"/>
                          </a:rPr>
                          <m:t>𝒌</m:t>
                        </m:r>
                      </m:e>
                    </m:acc>
                  </m:oMath>
                </a14:m>
                <a:r>
                  <a:rPr lang="en-TW" sz="1400" b="1" dirty="0">
                    <a:latin typeface="Times New Roman" panose="02020603050405020304" pitchFamily="18" charset="0"/>
                    <a:cs typeface="Times New Roman" panose="02020603050405020304" pitchFamily="18" charset="0"/>
                  </a:rPr>
                  <a:t> = O</a:t>
                </a:r>
                <a:endParaRPr sz="1400" b="1" dirty="0"/>
              </a:p>
            </p:txBody>
          </p:sp>
        </mc:Choice>
        <mc:Fallback xmlns="">
          <p:sp>
            <p:nvSpPr>
              <p:cNvPr id="54" name="Google Shape;115;p18">
                <a:extLst>
                  <a:ext uri="{FF2B5EF4-FFF2-40B4-BE49-F238E27FC236}">
                    <a16:creationId xmlns:a16="http://schemas.microsoft.com/office/drawing/2014/main" id="{2F66EC84-983F-26B0-291D-0196D4626F35}"/>
                  </a:ext>
                </a:extLst>
              </p:cNvPr>
              <p:cNvSpPr txBox="1">
                <a:spLocks noRot="1" noChangeAspect="1" noMove="1" noResize="1" noEditPoints="1" noAdjustHandles="1" noChangeArrowheads="1" noChangeShapeType="1" noTextEdit="1"/>
              </p:cNvSpPr>
              <p:nvPr/>
            </p:nvSpPr>
            <p:spPr>
              <a:xfrm>
                <a:off x="3480652" y="5628225"/>
                <a:ext cx="979353" cy="461624"/>
              </a:xfrm>
              <a:prstGeom prst="rect">
                <a:avLst/>
              </a:prstGeom>
              <a:blipFill>
                <a:blip r:embed="rId3"/>
                <a:stretch>
                  <a:fillRect/>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53D04EF-438D-2E78-A5A0-4AF35F7926E5}"/>
                  </a:ext>
                </a:extLst>
              </p:cNvPr>
              <p:cNvSpPr txBox="1"/>
              <p:nvPr/>
            </p:nvSpPr>
            <p:spPr>
              <a:xfrm>
                <a:off x="6427482" y="1605140"/>
                <a:ext cx="4065373" cy="646331"/>
              </a:xfrm>
              <a:prstGeom prst="rect">
                <a:avLst/>
              </a:prstGeom>
              <a:noFill/>
            </p:spPr>
            <p:txBody>
              <a:bodyPr wrap="square" rtlCol="0">
                <a:spAutoFit/>
              </a:bodyPr>
              <a:lstStyle/>
              <a:p>
                <a:r>
                  <a:rPr lang="en-TW" b="1" dirty="0"/>
                  <a:t>Accuracy for selecting correct final target </a:t>
                </a:r>
              </a:p>
              <a:p>
                <a:pPr algn="ctr"/>
                <a:r>
                  <a:rPr lang="en-TW" b="1" dirty="0"/>
                  <a:t>i.e., percentage(</a:t>
                </a:r>
                <a14:m>
                  <m:oMath xmlns:m="http://schemas.openxmlformats.org/officeDocument/2006/math">
                    <m:acc>
                      <m:accPr>
                        <m:chr m:val="̂"/>
                        <m:ctrlPr>
                          <a:rPr lang="en-TW" b="1" i="1" dirty="0">
                            <a:latin typeface="Cambria Math" panose="02040503050406030204" pitchFamily="18" charset="0"/>
                            <a:cs typeface="Times New Roman" panose="02020603050405020304" pitchFamily="18" charset="0"/>
                          </a:rPr>
                        </m:ctrlPr>
                      </m:accPr>
                      <m:e>
                        <m:r>
                          <a:rPr lang="en-TW" b="1" i="1" dirty="0">
                            <a:latin typeface="Cambria Math" panose="02040503050406030204" pitchFamily="18" charset="0"/>
                            <a:cs typeface="Times New Roman" panose="02020603050405020304" pitchFamily="18" charset="0"/>
                          </a:rPr>
                          <m:t>𝒈</m:t>
                        </m:r>
                        <m:r>
                          <a:rPr lang="en-TW" b="1" i="1" dirty="0">
                            <a:latin typeface="Cambria Math" panose="02040503050406030204" pitchFamily="18" charset="0"/>
                            <a:cs typeface="Times New Roman" panose="02020603050405020304" pitchFamily="18" charset="0"/>
                          </a:rPr>
                          <m:t>∗</m:t>
                        </m:r>
                        <m:r>
                          <a:rPr lang="en-TW" b="1" i="1" baseline="-25000" dirty="0">
                            <a:latin typeface="Cambria Math" panose="02040503050406030204" pitchFamily="18" charset="0"/>
                            <a:cs typeface="Times New Roman" panose="02020603050405020304" pitchFamily="18" charset="0"/>
                          </a:rPr>
                          <m:t>𝒌</m:t>
                        </m:r>
                      </m:e>
                    </m:acc>
                  </m:oMath>
                </a14:m>
                <a:r>
                  <a:rPr lang="en-TW" b="1" dirty="0"/>
                  <a:t> =</a:t>
                </a:r>
                <a:r>
                  <a:rPr lang="en-TW" b="1" dirty="0">
                    <a:cs typeface="Times New Roman" panose="02020603050405020304" pitchFamily="18" charset="0"/>
                  </a:rPr>
                  <a:t> </a:t>
                </a:r>
                <a14:m>
                  <m:oMath xmlns:m="http://schemas.openxmlformats.org/officeDocument/2006/math">
                    <m:r>
                      <a:rPr lang="en-TW" b="1" i="1" dirty="0">
                        <a:latin typeface="Cambria Math" panose="02040503050406030204" pitchFamily="18" charset="0"/>
                        <a:cs typeface="Times New Roman" panose="02020603050405020304" pitchFamily="18" charset="0"/>
                      </a:rPr>
                      <m:t>𝒈</m:t>
                    </m:r>
                    <m:r>
                      <a:rPr lang="en-TW" b="1" i="1" dirty="0">
                        <a:latin typeface="Cambria Math" panose="02040503050406030204" pitchFamily="18" charset="0"/>
                        <a:cs typeface="Times New Roman" panose="02020603050405020304" pitchFamily="18" charset="0"/>
                      </a:rPr>
                      <m:t>∗</m:t>
                    </m:r>
                    <m:r>
                      <a:rPr lang="en-TW" b="1" i="1" baseline="-25000" dirty="0">
                        <a:latin typeface="Cambria Math" panose="02040503050406030204" pitchFamily="18" charset="0"/>
                        <a:cs typeface="Times New Roman" panose="02020603050405020304" pitchFamily="18" charset="0"/>
                      </a:rPr>
                      <m:t>𝒌</m:t>
                    </m:r>
                  </m:oMath>
                </a14:m>
                <a:r>
                  <a:rPr lang="en-TW" b="1" dirty="0"/>
                  <a:t>)</a:t>
                </a:r>
              </a:p>
            </p:txBody>
          </p:sp>
        </mc:Choice>
        <mc:Fallback xmlns="">
          <p:sp>
            <p:nvSpPr>
              <p:cNvPr id="6" name="TextBox 5">
                <a:extLst>
                  <a:ext uri="{FF2B5EF4-FFF2-40B4-BE49-F238E27FC236}">
                    <a16:creationId xmlns:a16="http://schemas.microsoft.com/office/drawing/2014/main" id="{C53D04EF-438D-2E78-A5A0-4AF35F7926E5}"/>
                  </a:ext>
                </a:extLst>
              </p:cNvPr>
              <p:cNvSpPr txBox="1">
                <a:spLocks noRot="1" noChangeAspect="1" noMove="1" noResize="1" noEditPoints="1" noAdjustHandles="1" noChangeArrowheads="1" noChangeShapeType="1" noTextEdit="1"/>
              </p:cNvSpPr>
              <p:nvPr/>
            </p:nvSpPr>
            <p:spPr>
              <a:xfrm>
                <a:off x="6427482" y="1605140"/>
                <a:ext cx="4065373" cy="646331"/>
              </a:xfrm>
              <a:prstGeom prst="rect">
                <a:avLst/>
              </a:prstGeom>
              <a:blipFill>
                <a:blip r:embed="rId4"/>
                <a:stretch>
                  <a:fillRect l="-932" t="-3846" r="-1863" b="-15385"/>
                </a:stretch>
              </a:blipFill>
            </p:spPr>
            <p:txBody>
              <a:bodyPr/>
              <a:lstStyle/>
              <a:p>
                <a:r>
                  <a:rPr lang="en-TW">
                    <a:noFill/>
                  </a:rPr>
                  <a:t> </a:t>
                </a:r>
              </a:p>
            </p:txBody>
          </p:sp>
        </mc:Fallback>
      </mc:AlternateContent>
      <p:grpSp>
        <p:nvGrpSpPr>
          <p:cNvPr id="10" name="Group 9">
            <a:extLst>
              <a:ext uri="{FF2B5EF4-FFF2-40B4-BE49-F238E27FC236}">
                <a16:creationId xmlns:a16="http://schemas.microsoft.com/office/drawing/2014/main" id="{720148A5-5B8B-8B7D-A9CF-C07F8A114372}"/>
              </a:ext>
            </a:extLst>
          </p:cNvPr>
          <p:cNvGrpSpPr/>
          <p:nvPr/>
        </p:nvGrpSpPr>
        <p:grpSpPr>
          <a:xfrm>
            <a:off x="6339016" y="2264661"/>
            <a:ext cx="5214277" cy="3866580"/>
            <a:chOff x="6339016" y="2264661"/>
            <a:chExt cx="5214277" cy="3866580"/>
          </a:xfrm>
        </p:grpSpPr>
        <p:pic>
          <p:nvPicPr>
            <p:cNvPr id="4" name="Picture 3">
              <a:extLst>
                <a:ext uri="{FF2B5EF4-FFF2-40B4-BE49-F238E27FC236}">
                  <a16:creationId xmlns:a16="http://schemas.microsoft.com/office/drawing/2014/main" id="{774374F1-5B37-53F7-CAE3-032BEC97D4A3}"/>
                </a:ext>
              </a:extLst>
            </p:cNvPr>
            <p:cNvPicPr>
              <a:picLocks noChangeAspect="1"/>
            </p:cNvPicPr>
            <p:nvPr/>
          </p:nvPicPr>
          <p:blipFill>
            <a:blip r:embed="rId5"/>
            <a:stretch>
              <a:fillRect/>
            </a:stretch>
          </p:blipFill>
          <p:spPr>
            <a:xfrm>
              <a:off x="6427482" y="2264661"/>
              <a:ext cx="5125811" cy="3866580"/>
            </a:xfrm>
            <a:prstGeom prst="rect">
              <a:avLst/>
            </a:prstGeom>
          </p:spPr>
        </p:pic>
        <p:sp>
          <p:nvSpPr>
            <p:cNvPr id="9" name="Rectangle 8">
              <a:extLst>
                <a:ext uri="{FF2B5EF4-FFF2-40B4-BE49-F238E27FC236}">
                  <a16:creationId xmlns:a16="http://schemas.microsoft.com/office/drawing/2014/main" id="{0E3FAA0D-29B8-0D1C-E50F-2464FA11F097}"/>
                </a:ext>
              </a:extLst>
            </p:cNvPr>
            <p:cNvSpPr/>
            <p:nvPr/>
          </p:nvSpPr>
          <p:spPr>
            <a:xfrm>
              <a:off x="6339016" y="3317484"/>
              <a:ext cx="349564" cy="1350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TextBox 11">
            <a:extLst>
              <a:ext uri="{FF2B5EF4-FFF2-40B4-BE49-F238E27FC236}">
                <a16:creationId xmlns:a16="http://schemas.microsoft.com/office/drawing/2014/main" id="{CC2FF6CF-3DB1-A922-D3D6-C67AD9EE5EF8}"/>
              </a:ext>
            </a:extLst>
          </p:cNvPr>
          <p:cNvSpPr txBox="1"/>
          <p:nvPr/>
        </p:nvSpPr>
        <p:spPr>
          <a:xfrm>
            <a:off x="6207213" y="3687502"/>
            <a:ext cx="592580" cy="369332"/>
          </a:xfrm>
          <a:prstGeom prst="rect">
            <a:avLst/>
          </a:prstGeom>
          <a:noFill/>
        </p:spPr>
        <p:txBody>
          <a:bodyPr wrap="square" rtlCol="0">
            <a:spAutoFit/>
          </a:bodyPr>
          <a:lstStyle/>
          <a:p>
            <a:pPr algn="ctr"/>
            <a:r>
              <a:rPr lang="en-TW" dirty="0"/>
              <a:t>%</a:t>
            </a:r>
          </a:p>
        </p:txBody>
      </p:sp>
    </p:spTree>
    <p:extLst>
      <p:ext uri="{BB962C8B-B14F-4D97-AF65-F5344CB8AC3E}">
        <p14:creationId xmlns:p14="http://schemas.microsoft.com/office/powerpoint/2010/main" val="4210821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4592</TotalTime>
  <Words>3117</Words>
  <Application>Microsoft Macintosh PowerPoint</Application>
  <PresentationFormat>Widescreen</PresentationFormat>
  <Paragraphs>730</Paragraphs>
  <Slides>18</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Cambria Math</vt:lpstr>
      <vt:lpstr>Courier New</vt:lpstr>
      <vt:lpstr>Times New Roman</vt:lpstr>
      <vt:lpstr>Office Theme</vt:lpstr>
      <vt:lpstr>Using Machine Theory of Mind to Learn Agent Social Network Structures from Observed Interactive Behaviors with Targets </vt:lpstr>
      <vt:lpstr>Smooth Social Behavioral Interactions Involve Theory of Mind</vt:lpstr>
      <vt:lpstr>Social Behavior Interactions Depend on Social Network Structure</vt:lpstr>
      <vt:lpstr>Social Network Structure Drives Social Behavioral Interactions</vt:lpstr>
      <vt:lpstr>Social Network Structure Inferred from Social Behavior Interactions</vt:lpstr>
      <vt:lpstr>Social Network Structure Knowledge Smooths Social Interactions</vt:lpstr>
      <vt:lpstr>Simulating Hidden Social Structures that Drive Social Approach Behavioral Trajectories in Gridworld </vt:lpstr>
      <vt:lpstr>Theory of Mind network (ToMNet) Observes Social Trajectories, Learns Character, and Predicts Outcomes</vt:lpstr>
      <vt:lpstr>ToMNet Accurately Selects Final Social Target </vt:lpstr>
      <vt:lpstr>Theory of Mind network (ToMNet) Observes Social Trajectories and Represents Social Network</vt:lpstr>
      <vt:lpstr>ToMNet Prediction Probabilities Represent Social Networks</vt:lpstr>
      <vt:lpstr>Estimating Real Human Social Networks from the  Social Support Questionnaire (SSQ)</vt:lpstr>
      <vt:lpstr>ToMNet Observes Human Game Behaviors, Accurately Predicts Social Target Outcomes, and Represents Human Self-Reported Social Networks </vt:lpstr>
      <vt:lpstr>ToMNet 2.0: Towards More Complex Hidden Social Structures</vt:lpstr>
      <vt:lpstr>Estimating Real Human Social Networks in Role Playing Games</vt:lpstr>
      <vt:lpstr>Behavioral Interactions During RPG Afford Social Preferences</vt:lpstr>
      <vt:lpstr>Environmental Associations as Computational Graphs  in the Mind/Brain Neural Network </vt:lpstr>
      <vt:lpstr>我們在招募受試者！</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Older adult decisions reveal alternate realities in the aging brain 腦的老化與不一樣的真相</dc:title>
  <dc:creator>Joshua Goh</dc:creator>
  <cp:lastModifiedBy>Joshua Goh</cp:lastModifiedBy>
  <cp:revision>426</cp:revision>
  <dcterms:created xsi:type="dcterms:W3CDTF">2021-04-23T04:05:51Z</dcterms:created>
  <dcterms:modified xsi:type="dcterms:W3CDTF">2022-07-13T02:51:32Z</dcterms:modified>
</cp:coreProperties>
</file>